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audio2.wav" ContentType="audio/x-wav"/>
  <Override PartName="/ppt/media/audio3.wav" ContentType="audio/x-wav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6"/>
  </p:notesMasterIdLst>
  <p:sldIdLst>
    <p:sldId id="273" r:id="rId2"/>
    <p:sldId id="274" r:id="rId3"/>
    <p:sldId id="275" r:id="rId4"/>
    <p:sldId id="278" r:id="rId5"/>
    <p:sldId id="276" r:id="rId6"/>
    <p:sldId id="277" r:id="rId7"/>
    <p:sldId id="286" r:id="rId8"/>
    <p:sldId id="281" r:id="rId9"/>
    <p:sldId id="282" r:id="rId10"/>
    <p:sldId id="284" r:id="rId11"/>
    <p:sldId id="285" r:id="rId12"/>
    <p:sldId id="283" r:id="rId13"/>
    <p:sldId id="280" r:id="rId14"/>
    <p:sldId id="279" r:id="rId15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דנה וייסר" initials="דו" lastIdx="0" clrIdx="0">
    <p:extLst>
      <p:ext uri="{19B8F6BF-5375-455C-9EA6-DF929625EA0E}">
        <p15:presenceInfo xmlns:p15="http://schemas.microsoft.com/office/powerpoint/2012/main" userId="de58c4f40f6b647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33CC"/>
    <a:srgbClr val="030DDB"/>
    <a:srgbClr val="DAFB11"/>
    <a:srgbClr val="040FF2"/>
    <a:srgbClr val="060B12"/>
    <a:srgbClr val="0A121C"/>
    <a:srgbClr val="F2F2F2"/>
    <a:srgbClr val="FFFFFF"/>
    <a:srgbClr val="D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139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7B3A005-BC7F-4214-82D9-927AD2E0A7D9}" type="datetimeFigureOut">
              <a:rPr lang="he-IL" smtClean="0"/>
              <a:t>כ"ח/שבט/תשע"ז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6127B68-0C68-4B9A-BB5D-C8CE4E3D7E1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72993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C3E24-2CCD-44E6-8BAF-3B454F14B96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62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כ"ח/שבט/תשע"ז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2495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כ"ח/שבט/תשע"ז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27771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כ"ח/שבט/תשע"ז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62587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כ"ח/שבט/תשע"ז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116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כ"ח/שבט/תשע"ז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7341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כ"ח/שבט/תשע"ז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6709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כ"ח/שבט/תשע"ז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5918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כ"ח/שבט/תשע"ז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663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כ"ח/שבט/תשע"ז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2317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כ"ח/שבט/תשע"ז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7750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כ"ח/שבט/תשע"ז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5749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21E74-4F5C-47A7-9439-00B986BE87E4}" type="datetimeFigureOut">
              <a:rPr lang="he-IL" smtClean="0"/>
              <a:t>כ"ח/שבט/תשע"ז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09789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jpeg"/><Relationship Id="rId11" Type="http://schemas.openxmlformats.org/officeDocument/2006/relationships/image" Target="../media/image5.png"/><Relationship Id="rId5" Type="http://schemas.openxmlformats.org/officeDocument/2006/relationships/audio" Target="../media/audio1.wav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audio" Target="../media/audio3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11" Type="http://schemas.microsoft.com/office/2007/relationships/hdphoto" Target="../media/hdphoto3.wdp"/><Relationship Id="rId5" Type="http://schemas.openxmlformats.org/officeDocument/2006/relationships/image" Target="../media/image3.gif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audio" Target="../media/audio3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11" Type="http://schemas.microsoft.com/office/2007/relationships/hdphoto" Target="../media/hdphoto3.wdp"/><Relationship Id="rId5" Type="http://schemas.openxmlformats.org/officeDocument/2006/relationships/image" Target="../media/image3.gif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3" Type="http://schemas.openxmlformats.org/officeDocument/2006/relationships/image" Target="../media/image2.png"/><Relationship Id="rId7" Type="http://schemas.openxmlformats.org/officeDocument/2006/relationships/audio" Target="../media/audio2.wav"/><Relationship Id="rId12" Type="http://schemas.microsoft.com/office/2007/relationships/hdphoto" Target="../media/hdphoto3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11" Type="http://schemas.openxmlformats.org/officeDocument/2006/relationships/image" Target="../media/image7.png"/><Relationship Id="rId5" Type="http://schemas.openxmlformats.org/officeDocument/2006/relationships/image" Target="../media/image3.gif"/><Relationship Id="rId10" Type="http://schemas.microsoft.com/office/2007/relationships/hdphoto" Target="../media/hdphoto2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audio" Target="../media/audio3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11" Type="http://schemas.microsoft.com/office/2007/relationships/hdphoto" Target="../media/hdphoto3.wdp"/><Relationship Id="rId5" Type="http://schemas.openxmlformats.org/officeDocument/2006/relationships/image" Target="../media/image3.gif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audio" Target="../media/audio2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microsoft.com/office/2007/relationships/hdphoto" Target="../media/hdphoto3.wdp"/><Relationship Id="rId5" Type="http://schemas.openxmlformats.org/officeDocument/2006/relationships/image" Target="../media/image3.gif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image" Target="../media/image2.png"/><Relationship Id="rId7" Type="http://schemas.openxmlformats.org/officeDocument/2006/relationships/audio" Target="../media/audio3.wav"/><Relationship Id="rId12" Type="http://schemas.microsoft.com/office/2007/relationships/hdphoto" Target="../media/hdphoto3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11" Type="http://schemas.openxmlformats.org/officeDocument/2006/relationships/image" Target="../media/image7.png"/><Relationship Id="rId5" Type="http://schemas.openxmlformats.org/officeDocument/2006/relationships/image" Target="../media/image3.gif"/><Relationship Id="rId10" Type="http://schemas.microsoft.com/office/2007/relationships/hdphoto" Target="../media/hdphoto2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audio" Target="../media/audio3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11" Type="http://schemas.microsoft.com/office/2007/relationships/hdphoto" Target="../media/hdphoto3.wdp"/><Relationship Id="rId5" Type="http://schemas.openxmlformats.org/officeDocument/2006/relationships/image" Target="../media/image3.gif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audio" Target="../media/audio3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11" Type="http://schemas.microsoft.com/office/2007/relationships/hdphoto" Target="../media/hdphoto3.wdp"/><Relationship Id="rId5" Type="http://schemas.openxmlformats.org/officeDocument/2006/relationships/image" Target="../media/image3.gif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audio" Target="../media/audio2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microsoft.com/office/2007/relationships/hdphoto" Target="../media/hdphoto3.wdp"/><Relationship Id="rId5" Type="http://schemas.openxmlformats.org/officeDocument/2006/relationships/image" Target="../media/image3.gif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audio" Target="../media/audio3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11" Type="http://schemas.microsoft.com/office/2007/relationships/hdphoto" Target="../media/hdphoto3.wdp"/><Relationship Id="rId5" Type="http://schemas.openxmlformats.org/officeDocument/2006/relationships/image" Target="../media/image3.gif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audio" Target="../media/audio2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microsoft.com/office/2007/relationships/hdphoto" Target="../media/hdphoto3.wdp"/><Relationship Id="rId5" Type="http://schemas.openxmlformats.org/officeDocument/2006/relationships/image" Target="../media/image3.gif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audio" Target="../media/audio3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11" Type="http://schemas.microsoft.com/office/2007/relationships/hdphoto" Target="../media/hdphoto3.wdp"/><Relationship Id="rId5" Type="http://schemas.openxmlformats.org/officeDocument/2006/relationships/image" Target="../media/image3.gif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audio" Target="../media/audio3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11" Type="http://schemas.microsoft.com/office/2007/relationships/hdphoto" Target="../media/hdphoto3.wdp"/><Relationship Id="rId5" Type="http://schemas.openxmlformats.org/officeDocument/2006/relationships/image" Target="../media/image3.gif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2.mzstatic.com/us/r1000/107/Purple/ba/cb/a0/mzl.cjosuwai.480x480-7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6885542"/>
          </a:xfrm>
          <a:prstGeom prst="rect">
            <a:avLst/>
          </a:prstGeom>
          <a:noFill/>
        </p:spPr>
      </p:pic>
      <p:sp>
        <p:nvSpPr>
          <p:cNvPr id="12" name="Oval 11"/>
          <p:cNvSpPr/>
          <p:nvPr/>
        </p:nvSpPr>
        <p:spPr>
          <a:xfrm>
            <a:off x="-152400" y="4038600"/>
            <a:ext cx="9525000" cy="3886200"/>
          </a:xfrm>
          <a:prstGeom prst="ellipse">
            <a:avLst/>
          </a:prstGeom>
          <a:solidFill>
            <a:srgbClr val="030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57200" y="609600"/>
            <a:ext cx="990600" cy="1066800"/>
          </a:xfrm>
          <a:prstGeom prst="ellipse">
            <a:avLst/>
          </a:prstGeom>
          <a:solidFill>
            <a:srgbClr val="0301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381000"/>
            <a:ext cx="381000" cy="304800"/>
          </a:xfrm>
          <a:prstGeom prst="ellipse">
            <a:avLst/>
          </a:prstGeom>
          <a:solidFill>
            <a:srgbClr val="030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8305800" y="304800"/>
            <a:ext cx="457200" cy="304800"/>
          </a:xfrm>
          <a:prstGeom prst="roundRect">
            <a:avLst/>
          </a:prstGeom>
          <a:solidFill>
            <a:srgbClr val="030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7848600" y="990600"/>
            <a:ext cx="990600" cy="533400"/>
          </a:xfrm>
          <a:prstGeom prst="roundRect">
            <a:avLst/>
          </a:prstGeom>
          <a:solidFill>
            <a:srgbClr val="030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8305800" y="914400"/>
            <a:ext cx="685800" cy="762000"/>
          </a:xfrm>
          <a:prstGeom prst="ellipse">
            <a:avLst/>
          </a:prstGeom>
          <a:solidFill>
            <a:srgbClr val="030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7620000" y="1066800"/>
            <a:ext cx="457200" cy="457200"/>
          </a:xfrm>
          <a:prstGeom prst="ellipse">
            <a:avLst/>
          </a:prstGeom>
          <a:solidFill>
            <a:srgbClr val="030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7543800" y="990600"/>
            <a:ext cx="457200" cy="533400"/>
          </a:xfrm>
          <a:prstGeom prst="ellipse">
            <a:avLst/>
          </a:prstGeom>
          <a:solidFill>
            <a:srgbClr val="030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2133600" y="685800"/>
            <a:ext cx="50292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05000" y="914400"/>
            <a:ext cx="5334000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e-IL" sz="3600" dirty="0" smtClean="0">
                <a:solidFill>
                  <a:schemeClr val="bg1"/>
                </a:solidFill>
              </a:rPr>
              <a:t>בחן את עצמך במפרשנות:</a:t>
            </a:r>
            <a:endParaRPr lang="en-US" sz="3600" dirty="0"/>
          </a:p>
        </p:txBody>
      </p:sp>
      <p:sp>
        <p:nvSpPr>
          <p:cNvPr id="41" name="Oval 40"/>
          <p:cNvSpPr/>
          <p:nvPr/>
        </p:nvSpPr>
        <p:spPr>
          <a:xfrm rot="21161490">
            <a:off x="300769" y="2871532"/>
            <a:ext cx="2146901" cy="533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400" dirty="0" smtClean="0">
                <a:solidFill>
                  <a:srgbClr val="FFFF00"/>
                </a:solidFill>
              </a:rPr>
              <a:t>במפרשנות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 rot="375503">
            <a:off x="6807100" y="2828338"/>
            <a:ext cx="1532040" cy="533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400" dirty="0" smtClean="0">
                <a:solidFill>
                  <a:srgbClr val="FFFF00"/>
                </a:solidFill>
              </a:rPr>
              <a:t>בחן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 rot="171253">
            <a:off x="4875712" y="2668871"/>
            <a:ext cx="1456881" cy="533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400" dirty="0" smtClean="0">
                <a:solidFill>
                  <a:srgbClr val="FFFF00"/>
                </a:solidFill>
              </a:rPr>
              <a:t>את 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2971800" y="2667000"/>
            <a:ext cx="1371600" cy="533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400" dirty="0" smtClean="0">
                <a:solidFill>
                  <a:srgbClr val="FFFF00"/>
                </a:solidFill>
              </a:rPr>
              <a:t>עצמך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44436" bIns="39675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19145" name="Picture 9" descr="C:\Users\User\Pictures\תמונות נבחרות\imagesCAS52N3Z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17" y="270933"/>
            <a:ext cx="1828800" cy="197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9146" name="Picture 10" descr="C:\Users\User\Pictures\תמונות נבחרות\sailboat_through-binoculars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127" y="782422"/>
            <a:ext cx="1695676" cy="102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Kalimb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1219200" y="1066800"/>
            <a:ext cx="609600" cy="609600"/>
          </a:xfrm>
          <a:prstGeom prst="rect">
            <a:avLst/>
          </a:prstGeom>
        </p:spPr>
      </p:pic>
      <p:sp>
        <p:nvSpPr>
          <p:cNvPr id="27" name="לחצן פעולה: קדימה או הבא 26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TextBox 2"/>
          <p:cNvSpPr txBox="1"/>
          <p:nvPr/>
        </p:nvSpPr>
        <p:spPr>
          <a:xfrm>
            <a:off x="7620000" y="6515807"/>
            <a:ext cx="139538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 smtClean="0">
                <a:solidFill>
                  <a:srgbClr val="FFFF00"/>
                </a:solidFill>
              </a:rPr>
              <a:t>התחל משחק</a:t>
            </a:r>
            <a:endParaRPr lang="he-IL" b="1" dirty="0">
              <a:solidFill>
                <a:srgbClr val="FFFF00"/>
              </a:solidFill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39752" y="4160077"/>
            <a:ext cx="4651944" cy="26167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92460440"/>
      </p:ext>
    </p:extLst>
  </p:cSld>
  <p:clrMapOvr>
    <a:masterClrMapping/>
  </p:clrMapOvr>
  <p:transition spd="med">
    <p:sndAc>
      <p:stSnd>
        <p:snd r:embed="rId5" name="j021409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6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50602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http://a2.mzstatic.com/us/r1000/107/Purple/ba/cb/a0/mzl.cjosuwai.480x480-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5542"/>
          </a:xfrm>
          <a:prstGeom prst="rect">
            <a:avLst/>
          </a:prstGeom>
          <a:noFill/>
        </p:spPr>
      </p:pic>
      <p:pic>
        <p:nvPicPr>
          <p:cNvPr id="37" name="Picture 9" descr="C:\Users\User\Pictures\תמונות נבחרות\imagesCAS52N3Z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17" y="270933"/>
            <a:ext cx="1828800" cy="197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0" descr="C:\Users\User\Pictures\תמונות נבחרות\sailboat_through-binoculars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289" y="613295"/>
            <a:ext cx="1695676" cy="102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/>
          <p:cNvSpPr/>
          <p:nvPr/>
        </p:nvSpPr>
        <p:spPr>
          <a:xfrm>
            <a:off x="1553183" y="3420833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483463" y="346543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53154" y="3222450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4588" y="324027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9318001" y="1747897"/>
            <a:ext cx="1383973" cy="731747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/>
              <a:t>0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-1772501" y="1796729"/>
            <a:ext cx="1360113" cy="682915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5</a:t>
            </a:r>
          </a:p>
        </p:txBody>
      </p:sp>
      <p:sp>
        <p:nvSpPr>
          <p:cNvPr id="8" name="מלבן מעוגל 7">
            <a:hlinkClick r:id="" action="ppaction://noaction" highlightClick="1">
              <a:snd r:embed="rId6" name="explode.wav"/>
            </a:hlinkClick>
          </p:cNvPr>
          <p:cNvSpPr/>
          <p:nvPr/>
        </p:nvSpPr>
        <p:spPr>
          <a:xfrm rot="437659">
            <a:off x="6383815" y="2586557"/>
            <a:ext cx="24167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err="1" smtClean="0">
                <a:solidFill>
                  <a:schemeClr val="tx1"/>
                </a:solidFill>
              </a:rPr>
              <a:t>קידמית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10" name="מלבן מעוגל 9">
            <a:hlinkClick r:id="" action="ppaction://noaction">
              <a:snd r:embed="rId7" name="applause.wav"/>
            </a:hlinkClick>
          </p:cNvPr>
          <p:cNvSpPr/>
          <p:nvPr/>
        </p:nvSpPr>
        <p:spPr>
          <a:xfrm rot="157675">
            <a:off x="4601018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צד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7" name="אליפסה 6"/>
          <p:cNvSpPr/>
          <p:nvPr/>
        </p:nvSpPr>
        <p:spPr>
          <a:xfrm>
            <a:off x="-358738" y="4023411"/>
            <a:ext cx="10043306" cy="4576425"/>
          </a:xfrm>
          <a:prstGeom prst="ellipse">
            <a:avLst/>
          </a:prstGeom>
          <a:solidFill>
            <a:srgbClr val="030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>
            <a:hlinkClick r:id="" action="ppaction://noaction">
              <a:snd r:embed="rId6" name="explode.wav"/>
            </a:hlinkClick>
          </p:cNvPr>
          <p:cNvSpPr/>
          <p:nvPr/>
        </p:nvSpPr>
        <p:spPr>
          <a:xfrm rot="175128">
            <a:off x="2490136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גבית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32" name="Group 20"/>
          <p:cNvGrpSpPr>
            <a:grpSpLocks/>
          </p:cNvGrpSpPr>
          <p:nvPr/>
        </p:nvGrpSpPr>
        <p:grpSpPr bwMode="auto">
          <a:xfrm flipH="1">
            <a:off x="640300" y="5563704"/>
            <a:ext cx="1463676" cy="726875"/>
            <a:chOff x="2780" y="2338"/>
            <a:chExt cx="922" cy="540"/>
          </a:xfrm>
        </p:grpSpPr>
        <p:sp>
          <p:nvSpPr>
            <p:cNvPr id="33" name="AutoShape 31"/>
            <p:cNvSpPr>
              <a:spLocks noChangeArrowheads="1"/>
            </p:cNvSpPr>
            <p:nvPr/>
          </p:nvSpPr>
          <p:spPr bwMode="auto">
            <a:xfrm rot="10803674">
              <a:off x="2780" y="2338"/>
              <a:ext cx="715" cy="368"/>
            </a:xfrm>
            <a:prstGeom prst="flowChartDelay">
              <a:avLst/>
            </a:prstGeom>
            <a:solidFill>
              <a:srgbClr val="DAFB1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he-IL"/>
            </a:p>
          </p:txBody>
        </p:sp>
        <p:sp>
          <p:nvSpPr>
            <p:cNvPr id="34" name="Arc 33"/>
            <p:cNvSpPr>
              <a:spLocks/>
            </p:cNvSpPr>
            <p:nvPr/>
          </p:nvSpPr>
          <p:spPr bwMode="auto">
            <a:xfrm rot="16487095" flipH="1">
              <a:off x="3177" y="2352"/>
              <a:ext cx="320" cy="731"/>
            </a:xfrm>
            <a:custGeom>
              <a:avLst/>
              <a:gdLst>
                <a:gd name="T0" fmla="*/ 0 w 19808"/>
                <a:gd name="T1" fmla="*/ 0 h 21600"/>
                <a:gd name="T2" fmla="*/ 6328 w 19808"/>
                <a:gd name="T3" fmla="*/ 14660 h 21600"/>
                <a:gd name="T4" fmla="*/ 0 w 19808"/>
                <a:gd name="T5" fmla="*/ 24384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808" h="21600" fill="none" extrusionOk="0">
                  <a:moveTo>
                    <a:pt x="-1" y="0"/>
                  </a:moveTo>
                  <a:cubicBezTo>
                    <a:pt x="8598" y="0"/>
                    <a:pt x="16378" y="5100"/>
                    <a:pt x="19808" y="12985"/>
                  </a:cubicBezTo>
                </a:path>
                <a:path w="19808" h="21600" stroke="0" extrusionOk="0">
                  <a:moveTo>
                    <a:pt x="-1" y="0"/>
                  </a:moveTo>
                  <a:cubicBezTo>
                    <a:pt x="8598" y="0"/>
                    <a:pt x="16378" y="5100"/>
                    <a:pt x="19808" y="12985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 rot="15231744" flipV="1">
              <a:off x="3430" y="2434"/>
              <a:ext cx="82" cy="241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0" name="Text Box 44"/>
          <p:cNvSpPr txBox="1">
            <a:spLocks noChangeArrowheads="1"/>
          </p:cNvSpPr>
          <p:nvPr/>
        </p:nvSpPr>
        <p:spPr bwMode="auto">
          <a:xfrm>
            <a:off x="2175531" y="4079975"/>
            <a:ext cx="31151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e-IL" sz="2800" b="1" dirty="0">
                <a:solidFill>
                  <a:srgbClr val="FFFF00"/>
                </a:solidFill>
                <a:cs typeface="David" pitchFamily="34" charset="-79"/>
              </a:rPr>
              <a:t>כיוון הרוח</a:t>
            </a:r>
            <a:endParaRPr lang="en-US" sz="2800" b="1" dirty="0">
              <a:solidFill>
                <a:srgbClr val="FFFF00"/>
              </a:solidFill>
              <a:cs typeface="David" pitchFamily="34" charset="-79"/>
            </a:endParaRPr>
          </a:p>
        </p:txBody>
      </p:sp>
      <p:sp>
        <p:nvSpPr>
          <p:cNvPr id="41" name="AutoShape 45"/>
          <p:cNvSpPr>
            <a:spLocks noChangeArrowheads="1"/>
          </p:cNvSpPr>
          <p:nvPr/>
        </p:nvSpPr>
        <p:spPr bwMode="auto">
          <a:xfrm flipV="1">
            <a:off x="4355976" y="4543648"/>
            <a:ext cx="366308" cy="564750"/>
          </a:xfrm>
          <a:prstGeom prst="upArrow">
            <a:avLst>
              <a:gd name="adj1" fmla="val 50000"/>
              <a:gd name="adj2" fmla="val 6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e-IL"/>
          </a:p>
        </p:txBody>
      </p:sp>
      <p:sp>
        <p:nvSpPr>
          <p:cNvPr id="27" name="מלבן 26"/>
          <p:cNvSpPr/>
          <p:nvPr/>
        </p:nvSpPr>
        <p:spPr>
          <a:xfrm>
            <a:off x="2845761" y="725966"/>
            <a:ext cx="3576182" cy="9374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2128339" y="892829"/>
            <a:ext cx="4788534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solidFill>
                  <a:srgbClr val="FFFF00"/>
                </a:solidFill>
              </a:rPr>
              <a:t>באיזו רוח הסירה מפליגה?</a:t>
            </a:r>
            <a:endParaRPr lang="he-IL" sz="3200" b="1" dirty="0">
              <a:solidFill>
                <a:srgbClr val="FFFF00"/>
              </a:solidFill>
            </a:endParaRPr>
          </a:p>
        </p:txBody>
      </p:sp>
      <p:pic>
        <p:nvPicPr>
          <p:cNvPr id="25" name="תמונה 2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80645" y1="65000" x2="81183" y2="38750"/>
                        <a14:foregroundMark x1="83333" y1="80000" x2="96774" y2="73750"/>
                        <a14:foregroundMark x1="89247" y1="78750" x2="89785" y2="95625"/>
                        <a14:foregroundMark x1="70430" y1="81875" x2="88710" y2="95625"/>
                        <a14:foregroundMark x1="53763" y1="57500" x2="31720" y2="65000"/>
                        <a14:foregroundMark x1="88710" y1="48125" x2="59677" y2="6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52990" y="3083982"/>
            <a:ext cx="948935" cy="816288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43546" y="3003210"/>
            <a:ext cx="897060" cy="897060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82701" y="3295604"/>
            <a:ext cx="897060" cy="8970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42940" y="5722531"/>
            <a:ext cx="1291097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b="1" dirty="0" smtClean="0"/>
              <a:t>לשאלה הבאה</a:t>
            </a:r>
            <a:endParaRPr lang="he-IL" sz="1000" b="1" dirty="0"/>
          </a:p>
        </p:txBody>
      </p:sp>
      <p:sp>
        <p:nvSpPr>
          <p:cNvPr id="11" name="אליפסה 10"/>
          <p:cNvSpPr/>
          <p:nvPr/>
        </p:nvSpPr>
        <p:spPr>
          <a:xfrm>
            <a:off x="8277425" y="301337"/>
            <a:ext cx="530152" cy="34236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1" name="מלבן מעוגל 30">
            <a:hlinkClick r:id="" action="ppaction://noaction">
              <a:snd r:embed="rId6" name="explode.wav"/>
            </a:hlinkClick>
          </p:cNvPr>
          <p:cNvSpPr/>
          <p:nvPr/>
        </p:nvSpPr>
        <p:spPr>
          <a:xfrm>
            <a:off x="325481" y="2566359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מלאה</a:t>
            </a:r>
            <a:endParaRPr lang="he-IL" sz="3200" b="1" dirty="0">
              <a:solidFill>
                <a:schemeClr val="tx1"/>
              </a:solidFill>
            </a:endParaRPr>
          </a:p>
        </p:txBody>
      </p:sp>
      <p:pic>
        <p:nvPicPr>
          <p:cNvPr id="26" name="תמונה 2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4952" y="3330699"/>
            <a:ext cx="897060" cy="89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11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77556E-17 -1.85185E-6 L 0.61528 0.00834 L 0.61528 0.00949 " pathEditMode="relative" rAng="0" ptsTypes="AAA">
                                      <p:cBhvr>
                                        <p:cTn id="6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764" y="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http://a2.mzstatic.com/us/r1000/107/Purple/ba/cb/a0/mzl.cjosuwai.480x480-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5542"/>
          </a:xfrm>
          <a:prstGeom prst="rect">
            <a:avLst/>
          </a:prstGeom>
          <a:noFill/>
        </p:spPr>
      </p:pic>
      <p:pic>
        <p:nvPicPr>
          <p:cNvPr id="37" name="Picture 9" descr="C:\Users\User\Pictures\תמונות נבחרות\imagesCAS52N3Z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17" y="270933"/>
            <a:ext cx="1828800" cy="197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0" descr="C:\Users\User\Pictures\תמונות נבחרות\sailboat_through-binoculars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289" y="613295"/>
            <a:ext cx="1695676" cy="102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/>
          <p:cNvSpPr/>
          <p:nvPr/>
        </p:nvSpPr>
        <p:spPr>
          <a:xfrm>
            <a:off x="1553183" y="3420833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483463" y="346543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53154" y="3222450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4588" y="324027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9318001" y="1747897"/>
            <a:ext cx="1383973" cy="731747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/>
              <a:t>0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-1772501" y="1796729"/>
            <a:ext cx="1360113" cy="682915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5</a:t>
            </a:r>
          </a:p>
        </p:txBody>
      </p:sp>
      <p:sp>
        <p:nvSpPr>
          <p:cNvPr id="5" name="מלבן מעוגל 4">
            <a:hlinkClick r:id="" action="ppaction://noaction">
              <a:snd r:embed="rId6" name="explode.wav"/>
            </a:hlinkClick>
          </p:cNvPr>
          <p:cNvSpPr/>
          <p:nvPr/>
        </p:nvSpPr>
        <p:spPr>
          <a:xfrm>
            <a:off x="325481" y="2566359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מלאה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8" name="מלבן מעוגל 7">
            <a:hlinkClick r:id="" action="ppaction://noaction" highlightClick="1">
              <a:snd r:embed="rId7" name="applause.wav"/>
            </a:hlinkClick>
          </p:cNvPr>
          <p:cNvSpPr/>
          <p:nvPr/>
        </p:nvSpPr>
        <p:spPr>
          <a:xfrm rot="437659">
            <a:off x="6383815" y="2586557"/>
            <a:ext cx="24167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err="1" smtClean="0">
                <a:solidFill>
                  <a:schemeClr val="tx1"/>
                </a:solidFill>
              </a:rPr>
              <a:t>קידמית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10" name="מלבן מעוגל 9">
            <a:hlinkClick r:id="" action="ppaction://noaction">
              <a:snd r:embed="rId6" name="explode.wav"/>
            </a:hlinkClick>
          </p:cNvPr>
          <p:cNvSpPr/>
          <p:nvPr/>
        </p:nvSpPr>
        <p:spPr>
          <a:xfrm rot="157675">
            <a:off x="4601018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צד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7" name="אליפסה 6"/>
          <p:cNvSpPr/>
          <p:nvPr/>
        </p:nvSpPr>
        <p:spPr>
          <a:xfrm>
            <a:off x="-358738" y="4023411"/>
            <a:ext cx="10043306" cy="4576425"/>
          </a:xfrm>
          <a:prstGeom prst="ellipse">
            <a:avLst/>
          </a:prstGeom>
          <a:solidFill>
            <a:srgbClr val="030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>
            <a:hlinkClick r:id="" action="ppaction://noaction">
              <a:snd r:embed="rId6" name="explode.wav"/>
            </a:hlinkClick>
          </p:cNvPr>
          <p:cNvSpPr/>
          <p:nvPr/>
        </p:nvSpPr>
        <p:spPr>
          <a:xfrm rot="175128">
            <a:off x="2490136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גבית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Text Box 44"/>
          <p:cNvSpPr txBox="1">
            <a:spLocks noChangeArrowheads="1"/>
          </p:cNvSpPr>
          <p:nvPr/>
        </p:nvSpPr>
        <p:spPr bwMode="auto">
          <a:xfrm>
            <a:off x="2175531" y="4079975"/>
            <a:ext cx="31151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e-IL" sz="2800" b="1" dirty="0">
                <a:solidFill>
                  <a:srgbClr val="FFFF00"/>
                </a:solidFill>
                <a:cs typeface="David" pitchFamily="34" charset="-79"/>
              </a:rPr>
              <a:t>כיוון הרוח</a:t>
            </a:r>
            <a:endParaRPr lang="en-US" sz="2800" b="1" dirty="0">
              <a:solidFill>
                <a:srgbClr val="FFFF00"/>
              </a:solidFill>
              <a:cs typeface="David" pitchFamily="34" charset="-79"/>
            </a:endParaRPr>
          </a:p>
        </p:txBody>
      </p:sp>
      <p:sp>
        <p:nvSpPr>
          <p:cNvPr id="41" name="AutoShape 45"/>
          <p:cNvSpPr>
            <a:spLocks noChangeArrowheads="1"/>
          </p:cNvSpPr>
          <p:nvPr/>
        </p:nvSpPr>
        <p:spPr bwMode="auto">
          <a:xfrm flipV="1">
            <a:off x="4355976" y="4543648"/>
            <a:ext cx="366308" cy="564750"/>
          </a:xfrm>
          <a:prstGeom prst="upArrow">
            <a:avLst>
              <a:gd name="adj1" fmla="val 50000"/>
              <a:gd name="adj2" fmla="val 6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e-IL"/>
          </a:p>
        </p:txBody>
      </p:sp>
      <p:sp>
        <p:nvSpPr>
          <p:cNvPr id="27" name="מלבן 26"/>
          <p:cNvSpPr/>
          <p:nvPr/>
        </p:nvSpPr>
        <p:spPr>
          <a:xfrm>
            <a:off x="2845761" y="725966"/>
            <a:ext cx="3576182" cy="9374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2128339" y="892829"/>
            <a:ext cx="4788534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solidFill>
                  <a:srgbClr val="FFFF00"/>
                </a:solidFill>
              </a:rPr>
              <a:t>באיזו רוח הסירה מפליגה?</a:t>
            </a:r>
            <a:endParaRPr lang="he-IL" sz="3200" b="1" dirty="0">
              <a:solidFill>
                <a:srgbClr val="FFFF00"/>
              </a:solidFill>
            </a:endParaRPr>
          </a:p>
        </p:txBody>
      </p:sp>
      <p:pic>
        <p:nvPicPr>
          <p:cNvPr id="25" name="תמונה 2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80645" y1="65000" x2="81183" y2="38750"/>
                        <a14:foregroundMark x1="83333" y1="80000" x2="96774" y2="73750"/>
                        <a14:foregroundMark x1="89247" y1="78750" x2="89785" y2="95625"/>
                        <a14:foregroundMark x1="70430" y1="81875" x2="88710" y2="95625"/>
                        <a14:foregroundMark x1="53763" y1="57500" x2="31720" y2="65000"/>
                        <a14:foregroundMark x1="88710" y1="48125" x2="59677" y2="6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46700" y="3388952"/>
            <a:ext cx="948935" cy="816288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4952" y="3330699"/>
            <a:ext cx="897060" cy="897060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43546" y="3003210"/>
            <a:ext cx="897060" cy="897060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43350" y="3025350"/>
            <a:ext cx="897060" cy="8970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42940" y="5722531"/>
            <a:ext cx="1291097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b="1" dirty="0" smtClean="0"/>
              <a:t>לשאלה הבאה</a:t>
            </a:r>
            <a:endParaRPr lang="he-IL" sz="1000" b="1" dirty="0"/>
          </a:p>
        </p:txBody>
      </p:sp>
      <p:grpSp>
        <p:nvGrpSpPr>
          <p:cNvPr id="30" name="Group 20"/>
          <p:cNvGrpSpPr>
            <a:grpSpLocks/>
          </p:cNvGrpSpPr>
          <p:nvPr/>
        </p:nvGrpSpPr>
        <p:grpSpPr bwMode="auto">
          <a:xfrm rot="19099489" flipH="1">
            <a:off x="3484693" y="6289488"/>
            <a:ext cx="1515841" cy="500451"/>
            <a:chOff x="2780" y="2338"/>
            <a:chExt cx="1027" cy="385"/>
          </a:xfrm>
        </p:grpSpPr>
        <p:sp>
          <p:nvSpPr>
            <p:cNvPr id="31" name="AutoShape 31"/>
            <p:cNvSpPr>
              <a:spLocks noChangeArrowheads="1"/>
            </p:cNvSpPr>
            <p:nvPr/>
          </p:nvSpPr>
          <p:spPr bwMode="auto">
            <a:xfrm rot="10803674">
              <a:off x="2780" y="2338"/>
              <a:ext cx="715" cy="368"/>
            </a:xfrm>
            <a:prstGeom prst="flowChartDelay">
              <a:avLst/>
            </a:prstGeom>
            <a:solidFill>
              <a:srgbClr val="DAFB1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he-IL"/>
            </a:p>
          </p:txBody>
        </p:sp>
        <p:sp>
          <p:nvSpPr>
            <p:cNvPr id="39" name="Arc 33"/>
            <p:cNvSpPr>
              <a:spLocks/>
            </p:cNvSpPr>
            <p:nvPr/>
          </p:nvSpPr>
          <p:spPr bwMode="auto">
            <a:xfrm rot="16487095" flipH="1">
              <a:off x="3312" y="2228"/>
              <a:ext cx="160" cy="830"/>
            </a:xfrm>
            <a:custGeom>
              <a:avLst/>
              <a:gdLst>
                <a:gd name="T0" fmla="*/ 0 w 19808"/>
                <a:gd name="T1" fmla="*/ 0 h 21600"/>
                <a:gd name="T2" fmla="*/ 6328 w 19808"/>
                <a:gd name="T3" fmla="*/ 14660 h 21600"/>
                <a:gd name="T4" fmla="*/ 0 w 19808"/>
                <a:gd name="T5" fmla="*/ 24384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808" h="21600" fill="none" extrusionOk="0">
                  <a:moveTo>
                    <a:pt x="-1" y="0"/>
                  </a:moveTo>
                  <a:cubicBezTo>
                    <a:pt x="8598" y="0"/>
                    <a:pt x="16378" y="5100"/>
                    <a:pt x="19808" y="12985"/>
                  </a:cubicBezTo>
                </a:path>
                <a:path w="19808" h="21600" stroke="0" extrusionOk="0">
                  <a:moveTo>
                    <a:pt x="-1" y="0"/>
                  </a:moveTo>
                  <a:cubicBezTo>
                    <a:pt x="8598" y="0"/>
                    <a:pt x="16378" y="5100"/>
                    <a:pt x="19808" y="12985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34"/>
            <p:cNvSpPr>
              <a:spLocks noChangeShapeType="1"/>
            </p:cNvSpPr>
            <p:nvPr/>
          </p:nvSpPr>
          <p:spPr bwMode="auto">
            <a:xfrm rot="15231744" flipV="1">
              <a:off x="3430" y="2434"/>
              <a:ext cx="82" cy="241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07795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0.00023 L 0.23472 -0.2287 L 0.23489 -0.22778 " pathEditMode="relative" rAng="19380000" ptsTypes="AAA">
                                      <p:cBhvr>
                                        <p:cTn id="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71" y="-1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http://a2.mzstatic.com/us/r1000/107/Purple/ba/cb/a0/mzl.cjosuwai.480x480-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5542"/>
          </a:xfrm>
          <a:prstGeom prst="rect">
            <a:avLst/>
          </a:prstGeom>
          <a:noFill/>
        </p:spPr>
      </p:pic>
      <p:pic>
        <p:nvPicPr>
          <p:cNvPr id="37" name="Picture 9" descr="C:\Users\User\Pictures\תמונות נבחרות\imagesCAS52N3Z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17" y="270933"/>
            <a:ext cx="1828800" cy="197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0" descr="C:\Users\User\Pictures\תמונות נבחרות\sailboat_through-binoculars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289" y="613295"/>
            <a:ext cx="1695676" cy="102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/>
          <p:cNvSpPr/>
          <p:nvPr/>
        </p:nvSpPr>
        <p:spPr>
          <a:xfrm>
            <a:off x="1553183" y="3420833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483463" y="346543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53154" y="3222450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4588" y="324027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9318001" y="1747897"/>
            <a:ext cx="1383973" cy="731747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/>
              <a:t>0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-1772501" y="1796729"/>
            <a:ext cx="1360113" cy="682915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5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325481" y="2566359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8" name="מלבן מעוגל 7">
            <a:hlinkClick r:id="" action="ppaction://noaction" highlightClick="1">
              <a:snd r:embed="rId6" name="applause.wav"/>
            </a:hlinkClick>
          </p:cNvPr>
          <p:cNvSpPr/>
          <p:nvPr/>
        </p:nvSpPr>
        <p:spPr>
          <a:xfrm rot="437659">
            <a:off x="6383815" y="2586557"/>
            <a:ext cx="24167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10" name="מלבן מעוגל 9">
            <a:hlinkClick r:id="" action="ppaction://noaction">
              <a:snd r:embed="rId7" name="explode.wav"/>
            </a:hlinkClick>
          </p:cNvPr>
          <p:cNvSpPr/>
          <p:nvPr/>
        </p:nvSpPr>
        <p:spPr>
          <a:xfrm rot="157675">
            <a:off x="4601018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מהפך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7" name="אליפסה 6"/>
          <p:cNvSpPr/>
          <p:nvPr/>
        </p:nvSpPr>
        <p:spPr>
          <a:xfrm>
            <a:off x="-358738" y="4023411"/>
            <a:ext cx="10043306" cy="4576425"/>
          </a:xfrm>
          <a:prstGeom prst="ellipse">
            <a:avLst/>
          </a:prstGeom>
          <a:solidFill>
            <a:srgbClr val="030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>
            <a:hlinkClick r:id="" action="ppaction://noaction">
              <a:snd r:embed="rId8" name="applause.wav"/>
            </a:hlinkClick>
          </p:cNvPr>
          <p:cNvSpPr/>
          <p:nvPr/>
        </p:nvSpPr>
        <p:spPr>
          <a:xfrm rot="175128">
            <a:off x="2490136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סיבוב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Text Box 44"/>
          <p:cNvSpPr txBox="1">
            <a:spLocks noChangeArrowheads="1"/>
          </p:cNvSpPr>
          <p:nvPr/>
        </p:nvSpPr>
        <p:spPr bwMode="auto">
          <a:xfrm>
            <a:off x="2175531" y="4079975"/>
            <a:ext cx="31151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e-IL" sz="2800" b="1" dirty="0">
                <a:solidFill>
                  <a:srgbClr val="FFFF00"/>
                </a:solidFill>
                <a:cs typeface="David" pitchFamily="34" charset="-79"/>
              </a:rPr>
              <a:t>כיוון הרוח</a:t>
            </a:r>
            <a:endParaRPr lang="en-US" sz="2800" b="1" dirty="0">
              <a:solidFill>
                <a:srgbClr val="FFFF00"/>
              </a:solidFill>
              <a:cs typeface="David" pitchFamily="34" charset="-79"/>
            </a:endParaRPr>
          </a:p>
        </p:txBody>
      </p:sp>
      <p:sp>
        <p:nvSpPr>
          <p:cNvPr id="41" name="AutoShape 45"/>
          <p:cNvSpPr>
            <a:spLocks noChangeArrowheads="1"/>
          </p:cNvSpPr>
          <p:nvPr/>
        </p:nvSpPr>
        <p:spPr bwMode="auto">
          <a:xfrm flipV="1">
            <a:off x="4355976" y="4543648"/>
            <a:ext cx="366308" cy="564750"/>
          </a:xfrm>
          <a:prstGeom prst="upArrow">
            <a:avLst>
              <a:gd name="adj1" fmla="val 50000"/>
              <a:gd name="adj2" fmla="val 6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e-IL"/>
          </a:p>
        </p:txBody>
      </p:sp>
      <p:sp>
        <p:nvSpPr>
          <p:cNvPr id="27" name="מלבן 26"/>
          <p:cNvSpPr/>
          <p:nvPr/>
        </p:nvSpPr>
        <p:spPr>
          <a:xfrm>
            <a:off x="2845761" y="725966"/>
            <a:ext cx="3576182" cy="9374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2128339" y="892829"/>
            <a:ext cx="4788534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solidFill>
                  <a:srgbClr val="FFFF00"/>
                </a:solidFill>
              </a:rPr>
              <a:t>איזו פעולה הסירה מבצעת?</a:t>
            </a:r>
            <a:endParaRPr lang="he-IL" sz="3200" b="1" dirty="0">
              <a:solidFill>
                <a:srgbClr val="FFFF00"/>
              </a:solidFill>
            </a:endParaRPr>
          </a:p>
        </p:txBody>
      </p:sp>
      <p:pic>
        <p:nvPicPr>
          <p:cNvPr id="25" name="תמונה 24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80645" y1="65000" x2="81183" y2="38750"/>
                        <a14:foregroundMark x1="83333" y1="80000" x2="96774" y2="73750"/>
                        <a14:foregroundMark x1="89247" y1="78750" x2="89785" y2="95625"/>
                        <a14:foregroundMark x1="70430" y1="81875" x2="88710" y2="95625"/>
                        <a14:foregroundMark x1="53763" y1="57500" x2="31720" y2="65000"/>
                        <a14:foregroundMark x1="88710" y1="48125" x2="59677" y2="6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36126" y="3065736"/>
            <a:ext cx="948935" cy="816288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4952" y="3330699"/>
            <a:ext cx="897060" cy="897060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01664" y="3270610"/>
            <a:ext cx="897060" cy="897060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43350" y="3025350"/>
            <a:ext cx="897060" cy="8970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42940" y="5722531"/>
            <a:ext cx="1291097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b="1" dirty="0" smtClean="0"/>
              <a:t>לשאלה הבאה</a:t>
            </a:r>
            <a:endParaRPr lang="he-IL" sz="1000" b="1" dirty="0"/>
          </a:p>
        </p:txBody>
      </p:sp>
      <p:grpSp>
        <p:nvGrpSpPr>
          <p:cNvPr id="32" name="Group 76"/>
          <p:cNvGrpSpPr>
            <a:grpSpLocks/>
          </p:cNvGrpSpPr>
          <p:nvPr/>
        </p:nvGrpSpPr>
        <p:grpSpPr bwMode="auto">
          <a:xfrm>
            <a:off x="5519299" y="6445516"/>
            <a:ext cx="852926" cy="412484"/>
            <a:chOff x="2351" y="2352"/>
            <a:chExt cx="990" cy="590"/>
          </a:xfrm>
        </p:grpSpPr>
        <p:sp>
          <p:nvSpPr>
            <p:cNvPr id="33" name="AutoShape 52"/>
            <p:cNvSpPr>
              <a:spLocks noChangeArrowheads="1"/>
            </p:cNvSpPr>
            <p:nvPr/>
          </p:nvSpPr>
          <p:spPr bwMode="auto">
            <a:xfrm rot="-8588004">
              <a:off x="2351" y="2352"/>
              <a:ext cx="912" cy="432"/>
            </a:xfrm>
            <a:prstGeom prst="flowChartDelay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he-IL"/>
            </a:p>
          </p:txBody>
        </p:sp>
        <p:sp>
          <p:nvSpPr>
            <p:cNvPr id="34" name="Arc 54"/>
            <p:cNvSpPr>
              <a:spLocks/>
            </p:cNvSpPr>
            <p:nvPr/>
          </p:nvSpPr>
          <p:spPr bwMode="auto">
            <a:xfrm rot="18695416" flipH="1">
              <a:off x="2837" y="2375"/>
              <a:ext cx="144" cy="864"/>
            </a:xfrm>
            <a:custGeom>
              <a:avLst/>
              <a:gdLst>
                <a:gd name="T0" fmla="*/ 0 w 19788"/>
                <a:gd name="T1" fmla="*/ 0 h 21600"/>
                <a:gd name="T2" fmla="*/ 1664 w 19788"/>
                <a:gd name="T3" fmla="*/ 32868 h 21600"/>
                <a:gd name="T4" fmla="*/ 0 w 19788"/>
                <a:gd name="T5" fmla="*/ 54864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788" h="21600" fill="none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</a:path>
                <a:path w="19788" h="21600" stroke="0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55"/>
            <p:cNvSpPr>
              <a:spLocks noChangeShapeType="1"/>
            </p:cNvSpPr>
            <p:nvPr/>
          </p:nvSpPr>
          <p:spPr bwMode="auto">
            <a:xfrm rot="17440065" flipV="1">
              <a:off x="3149" y="2754"/>
              <a:ext cx="112" cy="264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" name="Group 80"/>
          <p:cNvGrpSpPr>
            <a:grpSpLocks/>
          </p:cNvGrpSpPr>
          <p:nvPr/>
        </p:nvGrpSpPr>
        <p:grpSpPr bwMode="auto">
          <a:xfrm>
            <a:off x="5233943" y="6229935"/>
            <a:ext cx="852926" cy="412484"/>
            <a:chOff x="2351" y="2352"/>
            <a:chExt cx="990" cy="590"/>
          </a:xfrm>
        </p:grpSpPr>
        <p:sp>
          <p:nvSpPr>
            <p:cNvPr id="44" name="AutoShape 52"/>
            <p:cNvSpPr>
              <a:spLocks noChangeArrowheads="1"/>
            </p:cNvSpPr>
            <p:nvPr/>
          </p:nvSpPr>
          <p:spPr bwMode="auto">
            <a:xfrm rot="-8588004">
              <a:off x="2351" y="2352"/>
              <a:ext cx="912" cy="432"/>
            </a:xfrm>
            <a:prstGeom prst="flowChartDelay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he-IL"/>
            </a:p>
          </p:txBody>
        </p:sp>
        <p:sp>
          <p:nvSpPr>
            <p:cNvPr id="45" name="Arc 54"/>
            <p:cNvSpPr>
              <a:spLocks/>
            </p:cNvSpPr>
            <p:nvPr/>
          </p:nvSpPr>
          <p:spPr bwMode="auto">
            <a:xfrm rot="18695416" flipH="1">
              <a:off x="2837" y="2375"/>
              <a:ext cx="144" cy="864"/>
            </a:xfrm>
            <a:custGeom>
              <a:avLst/>
              <a:gdLst>
                <a:gd name="T0" fmla="*/ 0 w 19788"/>
                <a:gd name="T1" fmla="*/ 0 h 21600"/>
                <a:gd name="T2" fmla="*/ 1664 w 19788"/>
                <a:gd name="T3" fmla="*/ 32868 h 21600"/>
                <a:gd name="T4" fmla="*/ 0 w 19788"/>
                <a:gd name="T5" fmla="*/ 54864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788" h="21600" fill="none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</a:path>
                <a:path w="19788" h="21600" stroke="0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Line 55"/>
            <p:cNvSpPr>
              <a:spLocks noChangeShapeType="1"/>
            </p:cNvSpPr>
            <p:nvPr/>
          </p:nvSpPr>
          <p:spPr bwMode="auto">
            <a:xfrm rot="17440065" flipV="1">
              <a:off x="3149" y="2754"/>
              <a:ext cx="112" cy="264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9" name="Group 84"/>
          <p:cNvGrpSpPr>
            <a:grpSpLocks/>
          </p:cNvGrpSpPr>
          <p:nvPr/>
        </p:nvGrpSpPr>
        <p:grpSpPr bwMode="auto">
          <a:xfrm>
            <a:off x="4971193" y="6033771"/>
            <a:ext cx="852926" cy="412484"/>
            <a:chOff x="2351" y="2352"/>
            <a:chExt cx="990" cy="590"/>
          </a:xfrm>
        </p:grpSpPr>
        <p:sp>
          <p:nvSpPr>
            <p:cNvPr id="50" name="AutoShape 52"/>
            <p:cNvSpPr>
              <a:spLocks noChangeArrowheads="1"/>
            </p:cNvSpPr>
            <p:nvPr/>
          </p:nvSpPr>
          <p:spPr bwMode="auto">
            <a:xfrm rot="-8588004">
              <a:off x="2351" y="2352"/>
              <a:ext cx="912" cy="432"/>
            </a:xfrm>
            <a:prstGeom prst="flowChartDelay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he-IL"/>
            </a:p>
          </p:txBody>
        </p:sp>
        <p:sp>
          <p:nvSpPr>
            <p:cNvPr id="51" name="Arc 54"/>
            <p:cNvSpPr>
              <a:spLocks/>
            </p:cNvSpPr>
            <p:nvPr/>
          </p:nvSpPr>
          <p:spPr bwMode="auto">
            <a:xfrm rot="18695416" flipH="1">
              <a:off x="2837" y="2375"/>
              <a:ext cx="144" cy="864"/>
            </a:xfrm>
            <a:custGeom>
              <a:avLst/>
              <a:gdLst>
                <a:gd name="T0" fmla="*/ 0 w 19788"/>
                <a:gd name="T1" fmla="*/ 0 h 21600"/>
                <a:gd name="T2" fmla="*/ 1664 w 19788"/>
                <a:gd name="T3" fmla="*/ 32868 h 21600"/>
                <a:gd name="T4" fmla="*/ 0 w 19788"/>
                <a:gd name="T5" fmla="*/ 54864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788" h="21600" fill="none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</a:path>
                <a:path w="19788" h="21600" stroke="0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Line 55"/>
            <p:cNvSpPr>
              <a:spLocks noChangeShapeType="1"/>
            </p:cNvSpPr>
            <p:nvPr/>
          </p:nvSpPr>
          <p:spPr bwMode="auto">
            <a:xfrm rot="17440065" flipV="1">
              <a:off x="3149" y="2754"/>
              <a:ext cx="112" cy="264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3" name="Group 92"/>
          <p:cNvGrpSpPr>
            <a:grpSpLocks/>
          </p:cNvGrpSpPr>
          <p:nvPr/>
        </p:nvGrpSpPr>
        <p:grpSpPr bwMode="auto">
          <a:xfrm>
            <a:off x="5051499" y="5451843"/>
            <a:ext cx="815623" cy="399125"/>
            <a:chOff x="2028" y="1396"/>
            <a:chExt cx="809" cy="478"/>
          </a:xfrm>
        </p:grpSpPr>
        <p:sp>
          <p:nvSpPr>
            <p:cNvPr id="54" name="AutoShape 46"/>
            <p:cNvSpPr>
              <a:spLocks noChangeArrowheads="1"/>
            </p:cNvSpPr>
            <p:nvPr/>
          </p:nvSpPr>
          <p:spPr bwMode="auto">
            <a:xfrm rot="8704081" flipH="1">
              <a:off x="2132" y="1396"/>
              <a:ext cx="705" cy="366"/>
            </a:xfrm>
            <a:prstGeom prst="flowChartDelay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he-IL"/>
            </a:p>
          </p:txBody>
        </p:sp>
        <p:sp>
          <p:nvSpPr>
            <p:cNvPr id="55" name="Arc 48"/>
            <p:cNvSpPr>
              <a:spLocks/>
            </p:cNvSpPr>
            <p:nvPr/>
          </p:nvSpPr>
          <p:spPr bwMode="auto">
            <a:xfrm rot="3139611">
              <a:off x="2369" y="1371"/>
              <a:ext cx="93" cy="776"/>
            </a:xfrm>
            <a:custGeom>
              <a:avLst/>
              <a:gdLst>
                <a:gd name="T0" fmla="*/ 0 w 19788"/>
                <a:gd name="T1" fmla="*/ 0 h 21600"/>
                <a:gd name="T2" fmla="*/ 694 w 19788"/>
                <a:gd name="T3" fmla="*/ 26513 h 21600"/>
                <a:gd name="T4" fmla="*/ 0 w 19788"/>
                <a:gd name="T5" fmla="*/ 44257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788" h="21600" fill="none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</a:path>
                <a:path w="19788" h="21600" stroke="0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49"/>
            <p:cNvSpPr>
              <a:spLocks noChangeShapeType="1"/>
            </p:cNvSpPr>
            <p:nvPr/>
          </p:nvSpPr>
          <p:spPr bwMode="auto">
            <a:xfrm rot="4394962" flipH="1" flipV="1">
              <a:off x="2112" y="1725"/>
              <a:ext cx="95" cy="204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7" name="Group 96"/>
          <p:cNvGrpSpPr>
            <a:grpSpLocks/>
          </p:cNvGrpSpPr>
          <p:nvPr/>
        </p:nvGrpSpPr>
        <p:grpSpPr bwMode="auto">
          <a:xfrm>
            <a:off x="4736416" y="5705928"/>
            <a:ext cx="817640" cy="427514"/>
            <a:chOff x="1296" y="1872"/>
            <a:chExt cx="811" cy="512"/>
          </a:xfrm>
        </p:grpSpPr>
        <p:sp>
          <p:nvSpPr>
            <p:cNvPr id="58" name="AutoShape 51"/>
            <p:cNvSpPr>
              <a:spLocks noChangeArrowheads="1"/>
            </p:cNvSpPr>
            <p:nvPr/>
          </p:nvSpPr>
          <p:spPr bwMode="auto">
            <a:xfrm rot="8468245" flipH="1">
              <a:off x="1407" y="1872"/>
              <a:ext cx="700" cy="377"/>
            </a:xfrm>
            <a:prstGeom prst="flowChartDelay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he-IL"/>
            </a:p>
          </p:txBody>
        </p:sp>
        <p:sp>
          <p:nvSpPr>
            <p:cNvPr id="59" name="Arc 53"/>
            <p:cNvSpPr>
              <a:spLocks/>
            </p:cNvSpPr>
            <p:nvPr/>
          </p:nvSpPr>
          <p:spPr bwMode="auto">
            <a:xfrm rot="2903775">
              <a:off x="1608" y="1896"/>
              <a:ext cx="173" cy="797"/>
            </a:xfrm>
            <a:custGeom>
              <a:avLst/>
              <a:gdLst>
                <a:gd name="T0" fmla="*/ 0 w 19788"/>
                <a:gd name="T1" fmla="*/ 0 h 21600"/>
                <a:gd name="T2" fmla="*/ 2401 w 19788"/>
                <a:gd name="T3" fmla="*/ 27968 h 21600"/>
                <a:gd name="T4" fmla="*/ 0 w 19788"/>
                <a:gd name="T5" fmla="*/ 46685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788" h="21600" fill="none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</a:path>
                <a:path w="19788" h="21600" stroke="0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54"/>
            <p:cNvSpPr>
              <a:spLocks noChangeShapeType="1"/>
            </p:cNvSpPr>
            <p:nvPr/>
          </p:nvSpPr>
          <p:spPr bwMode="auto">
            <a:xfrm rot="4159126" flipH="1" flipV="1">
              <a:off x="1313" y="2095"/>
              <a:ext cx="320" cy="258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" name="Group 108"/>
          <p:cNvGrpSpPr>
            <a:grpSpLocks/>
          </p:cNvGrpSpPr>
          <p:nvPr/>
        </p:nvGrpSpPr>
        <p:grpSpPr bwMode="auto">
          <a:xfrm>
            <a:off x="4934941" y="5615456"/>
            <a:ext cx="334718" cy="802424"/>
            <a:chOff x="1728" y="1920"/>
            <a:chExt cx="332" cy="961"/>
          </a:xfrm>
        </p:grpSpPr>
        <p:sp>
          <p:nvSpPr>
            <p:cNvPr id="62" name="AutoShape 56"/>
            <p:cNvSpPr>
              <a:spLocks noChangeArrowheads="1"/>
            </p:cNvSpPr>
            <p:nvPr/>
          </p:nvSpPr>
          <p:spPr bwMode="auto">
            <a:xfrm rot="-5862680">
              <a:off x="1496" y="2152"/>
              <a:ext cx="796" cy="332"/>
            </a:xfrm>
            <a:prstGeom prst="flowChartDelay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he-IL"/>
            </a:p>
          </p:txBody>
        </p:sp>
        <p:sp>
          <p:nvSpPr>
            <p:cNvPr id="63" name="Line 57"/>
            <p:cNvSpPr>
              <a:spLocks noChangeShapeType="1"/>
            </p:cNvSpPr>
            <p:nvPr/>
          </p:nvSpPr>
          <p:spPr bwMode="auto">
            <a:xfrm rot="-1434610" flipH="1" flipV="1">
              <a:off x="1841" y="2497"/>
              <a:ext cx="144" cy="384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Freeform 59"/>
            <p:cNvSpPr>
              <a:spLocks/>
            </p:cNvSpPr>
            <p:nvPr/>
          </p:nvSpPr>
          <p:spPr bwMode="auto">
            <a:xfrm>
              <a:off x="1824" y="2111"/>
              <a:ext cx="84" cy="480"/>
            </a:xfrm>
            <a:custGeom>
              <a:avLst/>
              <a:gdLst>
                <a:gd name="T0" fmla="*/ 57396 w 110"/>
                <a:gd name="T1" fmla="*/ 0 h 420"/>
                <a:gd name="T2" fmla="*/ 35178 w 110"/>
                <a:gd name="T3" fmla="*/ 323462 h 420"/>
                <a:gd name="T4" fmla="*/ 68504 w 110"/>
                <a:gd name="T5" fmla="*/ 348343 h 420"/>
                <a:gd name="T6" fmla="*/ 101831 w 110"/>
                <a:gd name="T7" fmla="*/ 497633 h 420"/>
                <a:gd name="T8" fmla="*/ 57396 w 110"/>
                <a:gd name="T9" fmla="*/ 721567 h 420"/>
                <a:gd name="T10" fmla="*/ 68504 w 110"/>
                <a:gd name="T11" fmla="*/ 870857 h 4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0" h="420">
                  <a:moveTo>
                    <a:pt x="62" y="0"/>
                  </a:moveTo>
                  <a:cubicBezTo>
                    <a:pt x="42" y="61"/>
                    <a:pt x="0" y="81"/>
                    <a:pt x="38" y="156"/>
                  </a:cubicBezTo>
                  <a:cubicBezTo>
                    <a:pt x="44" y="167"/>
                    <a:pt x="62" y="164"/>
                    <a:pt x="74" y="168"/>
                  </a:cubicBezTo>
                  <a:cubicBezTo>
                    <a:pt x="86" y="186"/>
                    <a:pt x="110" y="215"/>
                    <a:pt x="110" y="240"/>
                  </a:cubicBezTo>
                  <a:cubicBezTo>
                    <a:pt x="110" y="276"/>
                    <a:pt x="73" y="314"/>
                    <a:pt x="62" y="348"/>
                  </a:cubicBezTo>
                  <a:cubicBezTo>
                    <a:pt x="75" y="412"/>
                    <a:pt x="74" y="388"/>
                    <a:pt x="74" y="420"/>
                  </a:cubicBezTo>
                </a:path>
              </a:pathLst>
            </a:custGeom>
            <a:noFill/>
            <a:ln w="76200" cap="flat" cmpd="sng">
              <a:solidFill>
                <a:srgbClr val="FF33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5" name="Group 104"/>
          <p:cNvGrpSpPr>
            <a:grpSpLocks/>
          </p:cNvGrpSpPr>
          <p:nvPr/>
        </p:nvGrpSpPr>
        <p:grpSpPr bwMode="auto">
          <a:xfrm>
            <a:off x="4805804" y="5864474"/>
            <a:ext cx="854943" cy="423339"/>
            <a:chOff x="1679" y="3312"/>
            <a:chExt cx="848" cy="507"/>
          </a:xfrm>
        </p:grpSpPr>
        <p:sp>
          <p:nvSpPr>
            <p:cNvPr id="66" name="AutoShape 61"/>
            <p:cNvSpPr>
              <a:spLocks noChangeArrowheads="1"/>
            </p:cNvSpPr>
            <p:nvPr/>
          </p:nvSpPr>
          <p:spPr bwMode="auto">
            <a:xfrm rot="-8588004">
              <a:off x="1679" y="3312"/>
              <a:ext cx="700" cy="379"/>
            </a:xfrm>
            <a:prstGeom prst="flowChartDelay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he-IL"/>
            </a:p>
          </p:txBody>
        </p:sp>
        <p:sp>
          <p:nvSpPr>
            <p:cNvPr id="67" name="Arc 63"/>
            <p:cNvSpPr>
              <a:spLocks/>
            </p:cNvSpPr>
            <p:nvPr/>
          </p:nvSpPr>
          <p:spPr bwMode="auto">
            <a:xfrm rot="18695416" flipH="1">
              <a:off x="2023" y="3316"/>
              <a:ext cx="187" cy="820"/>
            </a:xfrm>
            <a:custGeom>
              <a:avLst/>
              <a:gdLst>
                <a:gd name="T0" fmla="*/ 0 w 19788"/>
                <a:gd name="T1" fmla="*/ 0 h 21600"/>
                <a:gd name="T2" fmla="*/ 3056 w 19788"/>
                <a:gd name="T3" fmla="*/ 25406 h 21600"/>
                <a:gd name="T4" fmla="*/ 0 w 19788"/>
                <a:gd name="T5" fmla="*/ 42409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788" h="21600" fill="none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</a:path>
                <a:path w="19788" h="21600" stroke="0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Line 64"/>
            <p:cNvSpPr>
              <a:spLocks noChangeShapeType="1"/>
            </p:cNvSpPr>
            <p:nvPr/>
          </p:nvSpPr>
          <p:spPr bwMode="auto">
            <a:xfrm rot="-4159935" flipH="1" flipV="1">
              <a:off x="2206" y="3567"/>
              <a:ext cx="72" cy="366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9" name="Group 109"/>
          <p:cNvGrpSpPr>
            <a:grpSpLocks/>
          </p:cNvGrpSpPr>
          <p:nvPr/>
        </p:nvGrpSpPr>
        <p:grpSpPr bwMode="auto">
          <a:xfrm>
            <a:off x="5287151" y="5303030"/>
            <a:ext cx="815623" cy="399125"/>
            <a:chOff x="2028" y="1396"/>
            <a:chExt cx="809" cy="478"/>
          </a:xfrm>
        </p:grpSpPr>
        <p:sp>
          <p:nvSpPr>
            <p:cNvPr id="70" name="AutoShape 46"/>
            <p:cNvSpPr>
              <a:spLocks noChangeArrowheads="1"/>
            </p:cNvSpPr>
            <p:nvPr/>
          </p:nvSpPr>
          <p:spPr bwMode="auto">
            <a:xfrm rot="8704081" flipH="1">
              <a:off x="2132" y="1396"/>
              <a:ext cx="705" cy="366"/>
            </a:xfrm>
            <a:prstGeom prst="flowChartDelay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he-IL"/>
            </a:p>
          </p:txBody>
        </p:sp>
        <p:sp>
          <p:nvSpPr>
            <p:cNvPr id="71" name="Arc 48"/>
            <p:cNvSpPr>
              <a:spLocks/>
            </p:cNvSpPr>
            <p:nvPr/>
          </p:nvSpPr>
          <p:spPr bwMode="auto">
            <a:xfrm rot="3139611">
              <a:off x="2369" y="1371"/>
              <a:ext cx="93" cy="776"/>
            </a:xfrm>
            <a:custGeom>
              <a:avLst/>
              <a:gdLst>
                <a:gd name="T0" fmla="*/ 0 w 19788"/>
                <a:gd name="T1" fmla="*/ 0 h 21600"/>
                <a:gd name="T2" fmla="*/ 694 w 19788"/>
                <a:gd name="T3" fmla="*/ 26513 h 21600"/>
                <a:gd name="T4" fmla="*/ 0 w 19788"/>
                <a:gd name="T5" fmla="*/ 44257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788" h="21600" fill="none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</a:path>
                <a:path w="19788" h="21600" stroke="0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Line 49"/>
            <p:cNvSpPr>
              <a:spLocks noChangeShapeType="1"/>
            </p:cNvSpPr>
            <p:nvPr/>
          </p:nvSpPr>
          <p:spPr bwMode="auto">
            <a:xfrm rot="4394962" flipH="1" flipV="1">
              <a:off x="2112" y="1725"/>
              <a:ext cx="95" cy="204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3" name="Group 121"/>
          <p:cNvGrpSpPr>
            <a:grpSpLocks/>
          </p:cNvGrpSpPr>
          <p:nvPr/>
        </p:nvGrpSpPr>
        <p:grpSpPr bwMode="auto">
          <a:xfrm>
            <a:off x="5540312" y="5142601"/>
            <a:ext cx="815623" cy="361550"/>
            <a:chOff x="3168" y="1632"/>
            <a:chExt cx="809" cy="433"/>
          </a:xfrm>
        </p:grpSpPr>
        <p:sp>
          <p:nvSpPr>
            <p:cNvPr id="74" name="AutoShape 46"/>
            <p:cNvSpPr>
              <a:spLocks noChangeArrowheads="1"/>
            </p:cNvSpPr>
            <p:nvPr/>
          </p:nvSpPr>
          <p:spPr bwMode="auto">
            <a:xfrm rot="8704081" flipH="1">
              <a:off x="3272" y="1632"/>
              <a:ext cx="705" cy="366"/>
            </a:xfrm>
            <a:prstGeom prst="flowChartDelay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he-IL"/>
            </a:p>
          </p:txBody>
        </p:sp>
        <p:sp>
          <p:nvSpPr>
            <p:cNvPr id="75" name="Arc 48"/>
            <p:cNvSpPr>
              <a:spLocks/>
            </p:cNvSpPr>
            <p:nvPr/>
          </p:nvSpPr>
          <p:spPr bwMode="auto">
            <a:xfrm rot="3139611">
              <a:off x="3509" y="1607"/>
              <a:ext cx="93" cy="776"/>
            </a:xfrm>
            <a:custGeom>
              <a:avLst/>
              <a:gdLst>
                <a:gd name="T0" fmla="*/ 0 w 19788"/>
                <a:gd name="T1" fmla="*/ 0 h 21600"/>
                <a:gd name="T2" fmla="*/ 694 w 19788"/>
                <a:gd name="T3" fmla="*/ 26513 h 21600"/>
                <a:gd name="T4" fmla="*/ 0 w 19788"/>
                <a:gd name="T5" fmla="*/ 44257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788" h="21600" fill="none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</a:path>
                <a:path w="19788" h="21600" stroke="0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Line 49"/>
            <p:cNvSpPr>
              <a:spLocks noChangeShapeType="1"/>
            </p:cNvSpPr>
            <p:nvPr/>
          </p:nvSpPr>
          <p:spPr bwMode="auto">
            <a:xfrm rot="4394962" flipH="1">
              <a:off x="3295" y="1849"/>
              <a:ext cx="144" cy="288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7" name="Group 126"/>
          <p:cNvGrpSpPr>
            <a:grpSpLocks/>
          </p:cNvGrpSpPr>
          <p:nvPr/>
        </p:nvGrpSpPr>
        <p:grpSpPr bwMode="auto">
          <a:xfrm>
            <a:off x="5918182" y="4737664"/>
            <a:ext cx="419406" cy="696380"/>
            <a:chOff x="3552" y="1064"/>
            <a:chExt cx="416" cy="834"/>
          </a:xfrm>
        </p:grpSpPr>
        <p:sp>
          <p:nvSpPr>
            <p:cNvPr id="78" name="AutoShape 56"/>
            <p:cNvSpPr>
              <a:spLocks noChangeArrowheads="1"/>
            </p:cNvSpPr>
            <p:nvPr/>
          </p:nvSpPr>
          <p:spPr bwMode="auto">
            <a:xfrm rot="-4278362">
              <a:off x="3404" y="1296"/>
              <a:ext cx="796" cy="332"/>
            </a:xfrm>
            <a:prstGeom prst="flowChartDelay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he-IL"/>
            </a:p>
          </p:txBody>
        </p:sp>
        <p:sp>
          <p:nvSpPr>
            <p:cNvPr id="79" name="Line 57"/>
            <p:cNvSpPr>
              <a:spLocks noChangeShapeType="1"/>
            </p:cNvSpPr>
            <p:nvPr/>
          </p:nvSpPr>
          <p:spPr bwMode="auto">
            <a:xfrm rot="149708" flipV="1">
              <a:off x="3552" y="1682"/>
              <a:ext cx="335" cy="216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Freeform 59"/>
            <p:cNvSpPr>
              <a:spLocks/>
            </p:cNvSpPr>
            <p:nvPr/>
          </p:nvSpPr>
          <p:spPr bwMode="auto">
            <a:xfrm rot="1584318">
              <a:off x="3721" y="1239"/>
              <a:ext cx="84" cy="480"/>
            </a:xfrm>
            <a:custGeom>
              <a:avLst/>
              <a:gdLst>
                <a:gd name="T0" fmla="*/ 57396 w 110"/>
                <a:gd name="T1" fmla="*/ 0 h 420"/>
                <a:gd name="T2" fmla="*/ 35178 w 110"/>
                <a:gd name="T3" fmla="*/ 323462 h 420"/>
                <a:gd name="T4" fmla="*/ 68504 w 110"/>
                <a:gd name="T5" fmla="*/ 348343 h 420"/>
                <a:gd name="T6" fmla="*/ 101831 w 110"/>
                <a:gd name="T7" fmla="*/ 497633 h 420"/>
                <a:gd name="T8" fmla="*/ 57396 w 110"/>
                <a:gd name="T9" fmla="*/ 721567 h 420"/>
                <a:gd name="T10" fmla="*/ 68504 w 110"/>
                <a:gd name="T11" fmla="*/ 870857 h 4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0" h="420">
                  <a:moveTo>
                    <a:pt x="62" y="0"/>
                  </a:moveTo>
                  <a:cubicBezTo>
                    <a:pt x="42" y="61"/>
                    <a:pt x="0" y="81"/>
                    <a:pt x="38" y="156"/>
                  </a:cubicBezTo>
                  <a:cubicBezTo>
                    <a:pt x="44" y="167"/>
                    <a:pt x="62" y="164"/>
                    <a:pt x="74" y="168"/>
                  </a:cubicBezTo>
                  <a:cubicBezTo>
                    <a:pt x="86" y="186"/>
                    <a:pt x="110" y="215"/>
                    <a:pt x="110" y="240"/>
                  </a:cubicBezTo>
                  <a:cubicBezTo>
                    <a:pt x="110" y="276"/>
                    <a:pt x="73" y="314"/>
                    <a:pt x="62" y="348"/>
                  </a:cubicBezTo>
                  <a:cubicBezTo>
                    <a:pt x="75" y="412"/>
                    <a:pt x="74" y="388"/>
                    <a:pt x="74" y="420"/>
                  </a:cubicBezTo>
                </a:path>
              </a:pathLst>
            </a:custGeom>
            <a:noFill/>
            <a:ln w="76200" cap="flat" cmpd="sng">
              <a:solidFill>
                <a:srgbClr val="FF33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1" name="Group 127"/>
          <p:cNvGrpSpPr>
            <a:grpSpLocks/>
          </p:cNvGrpSpPr>
          <p:nvPr/>
        </p:nvGrpSpPr>
        <p:grpSpPr bwMode="auto">
          <a:xfrm rot="-1491914">
            <a:off x="5860963" y="4736479"/>
            <a:ext cx="419406" cy="696381"/>
            <a:chOff x="3552" y="1064"/>
            <a:chExt cx="416" cy="834"/>
          </a:xfrm>
        </p:grpSpPr>
        <p:sp>
          <p:nvSpPr>
            <p:cNvPr id="82" name="AutoShape 56"/>
            <p:cNvSpPr>
              <a:spLocks noChangeArrowheads="1"/>
            </p:cNvSpPr>
            <p:nvPr/>
          </p:nvSpPr>
          <p:spPr bwMode="auto">
            <a:xfrm rot="-4278362">
              <a:off x="3404" y="1296"/>
              <a:ext cx="796" cy="332"/>
            </a:xfrm>
            <a:prstGeom prst="flowChartDelay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he-IL"/>
            </a:p>
          </p:txBody>
        </p:sp>
        <p:sp>
          <p:nvSpPr>
            <p:cNvPr id="83" name="Line 57"/>
            <p:cNvSpPr>
              <a:spLocks noChangeShapeType="1"/>
            </p:cNvSpPr>
            <p:nvPr/>
          </p:nvSpPr>
          <p:spPr bwMode="auto">
            <a:xfrm rot="149708" flipV="1">
              <a:off x="3552" y="1682"/>
              <a:ext cx="335" cy="216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Freeform 59"/>
            <p:cNvSpPr>
              <a:spLocks/>
            </p:cNvSpPr>
            <p:nvPr/>
          </p:nvSpPr>
          <p:spPr bwMode="auto">
            <a:xfrm rot="1584318">
              <a:off x="3721" y="1239"/>
              <a:ext cx="84" cy="480"/>
            </a:xfrm>
            <a:custGeom>
              <a:avLst/>
              <a:gdLst>
                <a:gd name="T0" fmla="*/ 57396 w 110"/>
                <a:gd name="T1" fmla="*/ 0 h 420"/>
                <a:gd name="T2" fmla="*/ 35178 w 110"/>
                <a:gd name="T3" fmla="*/ 323462 h 420"/>
                <a:gd name="T4" fmla="*/ 68504 w 110"/>
                <a:gd name="T5" fmla="*/ 348343 h 420"/>
                <a:gd name="T6" fmla="*/ 101831 w 110"/>
                <a:gd name="T7" fmla="*/ 497633 h 420"/>
                <a:gd name="T8" fmla="*/ 57396 w 110"/>
                <a:gd name="T9" fmla="*/ 721567 h 420"/>
                <a:gd name="T10" fmla="*/ 68504 w 110"/>
                <a:gd name="T11" fmla="*/ 870857 h 4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0" h="420">
                  <a:moveTo>
                    <a:pt x="62" y="0"/>
                  </a:moveTo>
                  <a:cubicBezTo>
                    <a:pt x="42" y="61"/>
                    <a:pt x="0" y="81"/>
                    <a:pt x="38" y="156"/>
                  </a:cubicBezTo>
                  <a:cubicBezTo>
                    <a:pt x="44" y="167"/>
                    <a:pt x="62" y="164"/>
                    <a:pt x="74" y="168"/>
                  </a:cubicBezTo>
                  <a:cubicBezTo>
                    <a:pt x="86" y="186"/>
                    <a:pt x="110" y="215"/>
                    <a:pt x="110" y="240"/>
                  </a:cubicBezTo>
                  <a:cubicBezTo>
                    <a:pt x="110" y="276"/>
                    <a:pt x="73" y="314"/>
                    <a:pt x="62" y="348"/>
                  </a:cubicBezTo>
                  <a:cubicBezTo>
                    <a:pt x="75" y="412"/>
                    <a:pt x="74" y="388"/>
                    <a:pt x="74" y="420"/>
                  </a:cubicBezTo>
                </a:path>
              </a:pathLst>
            </a:custGeom>
            <a:noFill/>
            <a:ln w="76200" cap="flat" cmpd="sng">
              <a:solidFill>
                <a:srgbClr val="FF33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5" name="Group 135"/>
          <p:cNvGrpSpPr>
            <a:grpSpLocks/>
          </p:cNvGrpSpPr>
          <p:nvPr/>
        </p:nvGrpSpPr>
        <p:grpSpPr bwMode="auto">
          <a:xfrm rot="297796">
            <a:off x="5613947" y="4853248"/>
            <a:ext cx="852926" cy="440874"/>
            <a:chOff x="3024" y="1200"/>
            <a:chExt cx="846" cy="528"/>
          </a:xfrm>
        </p:grpSpPr>
        <p:sp>
          <p:nvSpPr>
            <p:cNvPr id="86" name="AutoShape 52"/>
            <p:cNvSpPr>
              <a:spLocks noChangeArrowheads="1"/>
            </p:cNvSpPr>
            <p:nvPr/>
          </p:nvSpPr>
          <p:spPr bwMode="auto">
            <a:xfrm rot="-8588004">
              <a:off x="3024" y="1200"/>
              <a:ext cx="779" cy="362"/>
            </a:xfrm>
            <a:prstGeom prst="flowChartDelay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he-IL"/>
            </a:p>
          </p:txBody>
        </p:sp>
        <p:sp>
          <p:nvSpPr>
            <p:cNvPr id="87" name="Arc 54"/>
            <p:cNvSpPr>
              <a:spLocks/>
            </p:cNvSpPr>
            <p:nvPr/>
          </p:nvSpPr>
          <p:spPr bwMode="auto">
            <a:xfrm rot="18695416" flipH="1">
              <a:off x="3441" y="1212"/>
              <a:ext cx="120" cy="738"/>
            </a:xfrm>
            <a:custGeom>
              <a:avLst/>
              <a:gdLst>
                <a:gd name="T0" fmla="*/ 0 w 19788"/>
                <a:gd name="T1" fmla="*/ 0 h 21600"/>
                <a:gd name="T2" fmla="*/ 1386 w 19788"/>
                <a:gd name="T3" fmla="*/ 28074 h 21600"/>
                <a:gd name="T4" fmla="*/ 0 w 19788"/>
                <a:gd name="T5" fmla="*/ 46863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788" h="21600" fill="none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</a:path>
                <a:path w="19788" h="21600" stroke="0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Line 55"/>
            <p:cNvSpPr>
              <a:spLocks noChangeShapeType="1"/>
            </p:cNvSpPr>
            <p:nvPr/>
          </p:nvSpPr>
          <p:spPr bwMode="auto">
            <a:xfrm rot="17440065" flipV="1">
              <a:off x="3552" y="1488"/>
              <a:ext cx="336" cy="144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9" name="Group 135"/>
          <p:cNvGrpSpPr>
            <a:grpSpLocks/>
          </p:cNvGrpSpPr>
          <p:nvPr/>
        </p:nvGrpSpPr>
        <p:grpSpPr bwMode="auto">
          <a:xfrm rot="297796">
            <a:off x="5452001" y="4661253"/>
            <a:ext cx="852926" cy="419164"/>
            <a:chOff x="3024" y="1200"/>
            <a:chExt cx="846" cy="502"/>
          </a:xfrm>
        </p:grpSpPr>
        <p:sp>
          <p:nvSpPr>
            <p:cNvPr id="90" name="AutoShape 52"/>
            <p:cNvSpPr>
              <a:spLocks noChangeArrowheads="1"/>
            </p:cNvSpPr>
            <p:nvPr/>
          </p:nvSpPr>
          <p:spPr bwMode="auto">
            <a:xfrm rot="-8588004">
              <a:off x="3024" y="1200"/>
              <a:ext cx="779" cy="362"/>
            </a:xfrm>
            <a:prstGeom prst="flowChartDelay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he-IL"/>
            </a:p>
          </p:txBody>
        </p:sp>
        <p:sp>
          <p:nvSpPr>
            <p:cNvPr id="91" name="Arc 54"/>
            <p:cNvSpPr>
              <a:spLocks/>
            </p:cNvSpPr>
            <p:nvPr/>
          </p:nvSpPr>
          <p:spPr bwMode="auto">
            <a:xfrm rot="18695416" flipH="1">
              <a:off x="3441" y="1212"/>
              <a:ext cx="120" cy="738"/>
            </a:xfrm>
            <a:custGeom>
              <a:avLst/>
              <a:gdLst>
                <a:gd name="T0" fmla="*/ 0 w 19788"/>
                <a:gd name="T1" fmla="*/ 0 h 21600"/>
                <a:gd name="T2" fmla="*/ 1386 w 19788"/>
                <a:gd name="T3" fmla="*/ 28074 h 21600"/>
                <a:gd name="T4" fmla="*/ 0 w 19788"/>
                <a:gd name="T5" fmla="*/ 46863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788" h="21600" fill="none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</a:path>
                <a:path w="19788" h="21600" stroke="0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55"/>
            <p:cNvSpPr>
              <a:spLocks noChangeShapeType="1"/>
            </p:cNvSpPr>
            <p:nvPr/>
          </p:nvSpPr>
          <p:spPr bwMode="auto">
            <a:xfrm rot="17440065" flipV="1">
              <a:off x="3652" y="1520"/>
              <a:ext cx="82" cy="281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9017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000"/>
                            </p:stCondLst>
                            <p:childTnLst>
                              <p:par>
                                <p:cTn id="38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http://a2.mzstatic.com/us/r1000/107/Purple/ba/cb/a0/mzl.cjosuwai.480x480-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5542"/>
          </a:xfrm>
          <a:prstGeom prst="rect">
            <a:avLst/>
          </a:prstGeom>
          <a:noFill/>
        </p:spPr>
      </p:pic>
      <p:pic>
        <p:nvPicPr>
          <p:cNvPr id="37" name="Picture 9" descr="C:\Users\User\Pictures\תמונות נבחרות\imagesCAS52N3Z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17" y="270933"/>
            <a:ext cx="1828800" cy="197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0" descr="C:\Users\User\Pictures\תמונות נבחרות\sailboat_through-binoculars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289" y="613295"/>
            <a:ext cx="1695676" cy="102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/>
          <p:cNvSpPr/>
          <p:nvPr/>
        </p:nvSpPr>
        <p:spPr>
          <a:xfrm>
            <a:off x="1553183" y="3420833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483463" y="346543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53154" y="3222450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4588" y="324027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9318001" y="1747897"/>
            <a:ext cx="1383973" cy="731747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/>
              <a:t>0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-1772501" y="1796729"/>
            <a:ext cx="1360113" cy="682915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5</a:t>
            </a:r>
          </a:p>
        </p:txBody>
      </p:sp>
      <p:sp>
        <p:nvSpPr>
          <p:cNvPr id="5" name="מלבן מעוגל 4">
            <a:hlinkClick r:id="" action="ppaction://noaction">
              <a:snd r:embed="rId6" name="explode.wav"/>
            </a:hlinkClick>
          </p:cNvPr>
          <p:cNvSpPr/>
          <p:nvPr/>
        </p:nvSpPr>
        <p:spPr>
          <a:xfrm>
            <a:off x="325481" y="2566359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מלאה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8" name="מלבן מעוגל 7">
            <a:hlinkClick r:id="" action="ppaction://noaction" highlightClick="1">
              <a:snd r:embed="rId6" name="explode.wav"/>
            </a:hlinkClick>
          </p:cNvPr>
          <p:cNvSpPr/>
          <p:nvPr/>
        </p:nvSpPr>
        <p:spPr>
          <a:xfrm rot="437659">
            <a:off x="6383815" y="2586557"/>
            <a:ext cx="24167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err="1" smtClean="0">
                <a:solidFill>
                  <a:schemeClr val="tx1"/>
                </a:solidFill>
              </a:rPr>
              <a:t>קידמית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10" name="מלבן מעוגל 9">
            <a:hlinkClick r:id="" action="ppaction://noaction">
              <a:snd r:embed="rId6" name="explode.wav"/>
            </a:hlinkClick>
          </p:cNvPr>
          <p:cNvSpPr/>
          <p:nvPr/>
        </p:nvSpPr>
        <p:spPr>
          <a:xfrm rot="157675">
            <a:off x="4601018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צד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7" name="אליפסה 6"/>
          <p:cNvSpPr/>
          <p:nvPr/>
        </p:nvSpPr>
        <p:spPr>
          <a:xfrm>
            <a:off x="-358738" y="4023411"/>
            <a:ext cx="10043306" cy="4576425"/>
          </a:xfrm>
          <a:prstGeom prst="ellipse">
            <a:avLst/>
          </a:prstGeom>
          <a:solidFill>
            <a:srgbClr val="030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>
            <a:hlinkClick r:id="" action="ppaction://noaction">
              <a:snd r:embed="rId7" name="applause.wav"/>
            </a:hlinkClick>
          </p:cNvPr>
          <p:cNvSpPr/>
          <p:nvPr/>
        </p:nvSpPr>
        <p:spPr>
          <a:xfrm rot="175128">
            <a:off x="2490136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גבית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Text Box 44"/>
          <p:cNvSpPr txBox="1">
            <a:spLocks noChangeArrowheads="1"/>
          </p:cNvSpPr>
          <p:nvPr/>
        </p:nvSpPr>
        <p:spPr bwMode="auto">
          <a:xfrm>
            <a:off x="2175531" y="4079975"/>
            <a:ext cx="31151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e-IL" sz="2800" b="1" dirty="0">
                <a:solidFill>
                  <a:srgbClr val="FFFF00"/>
                </a:solidFill>
                <a:cs typeface="David" pitchFamily="34" charset="-79"/>
              </a:rPr>
              <a:t>כיוון הרוח</a:t>
            </a:r>
            <a:endParaRPr lang="en-US" sz="2800" b="1" dirty="0">
              <a:solidFill>
                <a:srgbClr val="FFFF00"/>
              </a:solidFill>
              <a:cs typeface="David" pitchFamily="34" charset="-79"/>
            </a:endParaRPr>
          </a:p>
        </p:txBody>
      </p:sp>
      <p:sp>
        <p:nvSpPr>
          <p:cNvPr id="41" name="AutoShape 45"/>
          <p:cNvSpPr>
            <a:spLocks noChangeArrowheads="1"/>
          </p:cNvSpPr>
          <p:nvPr/>
        </p:nvSpPr>
        <p:spPr bwMode="auto">
          <a:xfrm flipV="1">
            <a:off x="4355976" y="4543648"/>
            <a:ext cx="366308" cy="564750"/>
          </a:xfrm>
          <a:prstGeom prst="upArrow">
            <a:avLst>
              <a:gd name="adj1" fmla="val 50000"/>
              <a:gd name="adj2" fmla="val 6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e-IL"/>
          </a:p>
        </p:txBody>
      </p:sp>
      <p:sp>
        <p:nvSpPr>
          <p:cNvPr id="27" name="מלבן 26"/>
          <p:cNvSpPr/>
          <p:nvPr/>
        </p:nvSpPr>
        <p:spPr>
          <a:xfrm>
            <a:off x="2845761" y="725966"/>
            <a:ext cx="3576182" cy="9374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2128339" y="892829"/>
            <a:ext cx="4788534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solidFill>
                  <a:srgbClr val="FFFF00"/>
                </a:solidFill>
              </a:rPr>
              <a:t>באיזו רוח הסירה מפליגה?</a:t>
            </a:r>
            <a:endParaRPr lang="he-IL" sz="3200" b="1" dirty="0">
              <a:solidFill>
                <a:srgbClr val="FFFF00"/>
              </a:solidFill>
            </a:endParaRPr>
          </a:p>
        </p:txBody>
      </p:sp>
      <p:pic>
        <p:nvPicPr>
          <p:cNvPr id="25" name="תמונה 2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80645" y1="65000" x2="81183" y2="38750"/>
                        <a14:foregroundMark x1="83333" y1="80000" x2="96774" y2="73750"/>
                        <a14:foregroundMark x1="89247" y1="78750" x2="89785" y2="95625"/>
                        <a14:foregroundMark x1="70430" y1="81875" x2="88710" y2="95625"/>
                        <a14:foregroundMark x1="53763" y1="57500" x2="31720" y2="65000"/>
                        <a14:foregroundMark x1="88710" y1="48125" x2="59677" y2="6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36126" y="3065736"/>
            <a:ext cx="948935" cy="816288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4952" y="3330699"/>
            <a:ext cx="897060" cy="897060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01664" y="3270610"/>
            <a:ext cx="897060" cy="897060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43350" y="3025350"/>
            <a:ext cx="897060" cy="8970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42940" y="5722531"/>
            <a:ext cx="1291097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b="1" dirty="0" smtClean="0"/>
              <a:t>לשאלה הבאה</a:t>
            </a:r>
            <a:endParaRPr lang="he-IL" sz="1000" b="1" dirty="0"/>
          </a:p>
        </p:txBody>
      </p:sp>
      <p:grpSp>
        <p:nvGrpSpPr>
          <p:cNvPr id="30" name="Group 20"/>
          <p:cNvGrpSpPr>
            <a:grpSpLocks/>
          </p:cNvGrpSpPr>
          <p:nvPr/>
        </p:nvGrpSpPr>
        <p:grpSpPr bwMode="auto">
          <a:xfrm rot="2661540" flipH="1">
            <a:off x="2456770" y="4554303"/>
            <a:ext cx="1197027" cy="959306"/>
            <a:chOff x="2780" y="2338"/>
            <a:chExt cx="811" cy="738"/>
          </a:xfrm>
        </p:grpSpPr>
        <p:sp>
          <p:nvSpPr>
            <p:cNvPr id="31" name="AutoShape 31"/>
            <p:cNvSpPr>
              <a:spLocks noChangeArrowheads="1"/>
            </p:cNvSpPr>
            <p:nvPr/>
          </p:nvSpPr>
          <p:spPr bwMode="auto">
            <a:xfrm rot="10803674">
              <a:off x="2780" y="2338"/>
              <a:ext cx="715" cy="368"/>
            </a:xfrm>
            <a:prstGeom prst="flowChartDelay">
              <a:avLst/>
            </a:prstGeom>
            <a:solidFill>
              <a:srgbClr val="DAFB1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he-IL"/>
            </a:p>
          </p:txBody>
        </p:sp>
        <p:sp>
          <p:nvSpPr>
            <p:cNvPr id="39" name="Arc 33"/>
            <p:cNvSpPr>
              <a:spLocks/>
            </p:cNvSpPr>
            <p:nvPr/>
          </p:nvSpPr>
          <p:spPr bwMode="auto">
            <a:xfrm rot="16487095" flipH="1">
              <a:off x="2937" y="2573"/>
              <a:ext cx="530" cy="475"/>
            </a:xfrm>
            <a:custGeom>
              <a:avLst/>
              <a:gdLst>
                <a:gd name="T0" fmla="*/ 0 w 19808"/>
                <a:gd name="T1" fmla="*/ 0 h 21600"/>
                <a:gd name="T2" fmla="*/ 6328 w 19808"/>
                <a:gd name="T3" fmla="*/ 14660 h 21600"/>
                <a:gd name="T4" fmla="*/ 0 w 19808"/>
                <a:gd name="T5" fmla="*/ 24384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808" h="21600" fill="none" extrusionOk="0">
                  <a:moveTo>
                    <a:pt x="-1" y="0"/>
                  </a:moveTo>
                  <a:cubicBezTo>
                    <a:pt x="8598" y="0"/>
                    <a:pt x="16378" y="5100"/>
                    <a:pt x="19808" y="12985"/>
                  </a:cubicBezTo>
                </a:path>
                <a:path w="19808" h="21600" stroke="0" extrusionOk="0">
                  <a:moveTo>
                    <a:pt x="-1" y="0"/>
                  </a:moveTo>
                  <a:cubicBezTo>
                    <a:pt x="8598" y="0"/>
                    <a:pt x="16378" y="5100"/>
                    <a:pt x="19808" y="12985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34"/>
            <p:cNvSpPr>
              <a:spLocks noChangeShapeType="1"/>
            </p:cNvSpPr>
            <p:nvPr/>
          </p:nvSpPr>
          <p:spPr bwMode="auto">
            <a:xfrm rot="15231744" flipV="1">
              <a:off x="3430" y="2434"/>
              <a:ext cx="82" cy="241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74007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22222E-6 L 0.15799 0.20671 L 0.15799 0.20694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99" y="10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http://a2.mzstatic.com/us/r1000/107/Purple/ba/cb/a0/mzl.cjosuwai.480x480-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5542"/>
          </a:xfrm>
          <a:prstGeom prst="rect">
            <a:avLst/>
          </a:prstGeom>
          <a:noFill/>
        </p:spPr>
      </p:pic>
      <p:pic>
        <p:nvPicPr>
          <p:cNvPr id="37" name="Picture 9" descr="C:\Users\User\Pictures\תמונות נבחרות\imagesCAS52N3Z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17" y="270933"/>
            <a:ext cx="1828800" cy="197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0" descr="C:\Users\User\Pictures\תמונות נבחרות\sailboat_through-binoculars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289" y="613295"/>
            <a:ext cx="1695676" cy="102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/>
          <p:cNvSpPr/>
          <p:nvPr/>
        </p:nvSpPr>
        <p:spPr>
          <a:xfrm>
            <a:off x="1553183" y="3420833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483463" y="346543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53154" y="3222450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4588" y="324027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9318001" y="1747897"/>
            <a:ext cx="1383973" cy="731747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/>
              <a:t>0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-1772501" y="1796729"/>
            <a:ext cx="1360113" cy="682915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5</a:t>
            </a:r>
          </a:p>
        </p:txBody>
      </p:sp>
      <p:sp>
        <p:nvSpPr>
          <p:cNvPr id="5" name="מלבן מעוגל 4">
            <a:hlinkClick r:id="" action="ppaction://noaction">
              <a:snd r:embed="rId6" name="applause.wav"/>
            </a:hlinkClick>
          </p:cNvPr>
          <p:cNvSpPr/>
          <p:nvPr/>
        </p:nvSpPr>
        <p:spPr>
          <a:xfrm>
            <a:off x="325481" y="2566359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מלאה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8" name="מלבן מעוגל 7">
            <a:hlinkClick r:id="" action="ppaction://noaction" highlightClick="1">
              <a:snd r:embed="rId7" name="explode.wav"/>
            </a:hlinkClick>
          </p:cNvPr>
          <p:cNvSpPr/>
          <p:nvPr/>
        </p:nvSpPr>
        <p:spPr>
          <a:xfrm rot="437659">
            <a:off x="6383815" y="2586557"/>
            <a:ext cx="24167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err="1" smtClean="0">
                <a:solidFill>
                  <a:schemeClr val="tx1"/>
                </a:solidFill>
              </a:rPr>
              <a:t>קידמית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10" name="מלבן מעוגל 9">
            <a:hlinkClick r:id="" action="ppaction://noaction">
              <a:snd r:embed="rId7" name="explode.wav"/>
            </a:hlinkClick>
          </p:cNvPr>
          <p:cNvSpPr/>
          <p:nvPr/>
        </p:nvSpPr>
        <p:spPr>
          <a:xfrm rot="157675">
            <a:off x="4601018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צד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7" name="אליפסה 6"/>
          <p:cNvSpPr/>
          <p:nvPr/>
        </p:nvSpPr>
        <p:spPr>
          <a:xfrm>
            <a:off x="-358738" y="4023411"/>
            <a:ext cx="10043306" cy="4576425"/>
          </a:xfrm>
          <a:prstGeom prst="ellipse">
            <a:avLst/>
          </a:prstGeom>
          <a:solidFill>
            <a:srgbClr val="030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>
            <a:hlinkClick r:id="" action="ppaction://noaction">
              <a:snd r:embed="rId7" name="explode.wav"/>
            </a:hlinkClick>
          </p:cNvPr>
          <p:cNvSpPr/>
          <p:nvPr/>
        </p:nvSpPr>
        <p:spPr>
          <a:xfrm rot="175128">
            <a:off x="2490136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גבית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Text Box 44"/>
          <p:cNvSpPr txBox="1">
            <a:spLocks noChangeArrowheads="1"/>
          </p:cNvSpPr>
          <p:nvPr/>
        </p:nvSpPr>
        <p:spPr bwMode="auto">
          <a:xfrm>
            <a:off x="2175531" y="4079975"/>
            <a:ext cx="31151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e-IL" sz="2800" b="1" dirty="0">
                <a:solidFill>
                  <a:srgbClr val="FFFF00"/>
                </a:solidFill>
                <a:cs typeface="David" pitchFamily="34" charset="-79"/>
              </a:rPr>
              <a:t>כיוון הרוח</a:t>
            </a:r>
            <a:endParaRPr lang="en-US" sz="2800" b="1" dirty="0">
              <a:solidFill>
                <a:srgbClr val="FFFF00"/>
              </a:solidFill>
              <a:cs typeface="David" pitchFamily="34" charset="-79"/>
            </a:endParaRPr>
          </a:p>
        </p:txBody>
      </p:sp>
      <p:sp>
        <p:nvSpPr>
          <p:cNvPr id="41" name="AutoShape 45"/>
          <p:cNvSpPr>
            <a:spLocks noChangeArrowheads="1"/>
          </p:cNvSpPr>
          <p:nvPr/>
        </p:nvSpPr>
        <p:spPr bwMode="auto">
          <a:xfrm flipV="1">
            <a:off x="4355976" y="4543648"/>
            <a:ext cx="366308" cy="564750"/>
          </a:xfrm>
          <a:prstGeom prst="upArrow">
            <a:avLst>
              <a:gd name="adj1" fmla="val 50000"/>
              <a:gd name="adj2" fmla="val 6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e-IL"/>
          </a:p>
        </p:txBody>
      </p:sp>
      <p:sp>
        <p:nvSpPr>
          <p:cNvPr id="27" name="מלבן 26"/>
          <p:cNvSpPr/>
          <p:nvPr/>
        </p:nvSpPr>
        <p:spPr>
          <a:xfrm>
            <a:off x="2845761" y="725966"/>
            <a:ext cx="3576182" cy="9374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2128339" y="892829"/>
            <a:ext cx="4788534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solidFill>
                  <a:srgbClr val="FFFF00"/>
                </a:solidFill>
              </a:rPr>
              <a:t>באיזו רוח הסירה מפליגה?</a:t>
            </a:r>
            <a:endParaRPr lang="he-IL" sz="3200" b="1" dirty="0">
              <a:solidFill>
                <a:srgbClr val="FFFF00"/>
              </a:solidFill>
            </a:endParaRPr>
          </a:p>
        </p:txBody>
      </p:sp>
      <p:pic>
        <p:nvPicPr>
          <p:cNvPr id="25" name="תמונה 24">
            <a:hlinkClick r:id="" action="ppaction://noaction">
              <a:snd r:embed="rId6" name="applause.wav"/>
            </a:hlinkClick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80645" y1="65000" x2="81183" y2="38750"/>
                        <a14:foregroundMark x1="83333" y1="80000" x2="96774" y2="73750"/>
                        <a14:foregroundMark x1="89247" y1="78750" x2="89785" y2="95625"/>
                        <a14:foregroundMark x1="70430" y1="81875" x2="88710" y2="95625"/>
                        <a14:foregroundMark x1="53763" y1="57500" x2="31720" y2="65000"/>
                        <a14:foregroundMark x1="88710" y1="48125" x2="59677" y2="6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07512" y="3396013"/>
            <a:ext cx="948935" cy="816288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92152" y="3003962"/>
            <a:ext cx="897060" cy="897060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01664" y="3270610"/>
            <a:ext cx="897060" cy="897060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43350" y="3025350"/>
            <a:ext cx="897060" cy="8970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42940" y="5722531"/>
            <a:ext cx="1291097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b="1" dirty="0" smtClean="0"/>
              <a:t>לשאלה הבאה</a:t>
            </a:r>
            <a:endParaRPr lang="he-IL" sz="1000" b="1" dirty="0"/>
          </a:p>
        </p:txBody>
      </p:sp>
      <p:grpSp>
        <p:nvGrpSpPr>
          <p:cNvPr id="30" name="Group 20"/>
          <p:cNvGrpSpPr>
            <a:grpSpLocks/>
          </p:cNvGrpSpPr>
          <p:nvPr/>
        </p:nvGrpSpPr>
        <p:grpSpPr bwMode="auto">
          <a:xfrm rot="5400000" flipH="1">
            <a:off x="3661196" y="5043448"/>
            <a:ext cx="1197027" cy="1010002"/>
            <a:chOff x="2780" y="2338"/>
            <a:chExt cx="811" cy="777"/>
          </a:xfrm>
        </p:grpSpPr>
        <p:sp>
          <p:nvSpPr>
            <p:cNvPr id="31" name="AutoShape 31"/>
            <p:cNvSpPr>
              <a:spLocks noChangeArrowheads="1"/>
            </p:cNvSpPr>
            <p:nvPr/>
          </p:nvSpPr>
          <p:spPr bwMode="auto">
            <a:xfrm rot="10803674">
              <a:off x="2780" y="2338"/>
              <a:ext cx="715" cy="368"/>
            </a:xfrm>
            <a:prstGeom prst="flowChartDelay">
              <a:avLst/>
            </a:prstGeom>
            <a:solidFill>
              <a:srgbClr val="DAFB1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he-IL"/>
            </a:p>
          </p:txBody>
        </p:sp>
        <p:sp>
          <p:nvSpPr>
            <p:cNvPr id="39" name="Arc 33"/>
            <p:cNvSpPr>
              <a:spLocks/>
            </p:cNvSpPr>
            <p:nvPr/>
          </p:nvSpPr>
          <p:spPr bwMode="auto">
            <a:xfrm rot="16487095" flipH="1">
              <a:off x="2737" y="2738"/>
              <a:ext cx="586" cy="168"/>
            </a:xfrm>
            <a:custGeom>
              <a:avLst/>
              <a:gdLst>
                <a:gd name="T0" fmla="*/ 0 w 19808"/>
                <a:gd name="T1" fmla="*/ 0 h 21600"/>
                <a:gd name="T2" fmla="*/ 6328 w 19808"/>
                <a:gd name="T3" fmla="*/ 14660 h 21600"/>
                <a:gd name="T4" fmla="*/ 0 w 19808"/>
                <a:gd name="T5" fmla="*/ 24384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808" h="21600" fill="none" extrusionOk="0">
                  <a:moveTo>
                    <a:pt x="-1" y="0"/>
                  </a:moveTo>
                  <a:cubicBezTo>
                    <a:pt x="8598" y="0"/>
                    <a:pt x="16378" y="5100"/>
                    <a:pt x="19808" y="12985"/>
                  </a:cubicBezTo>
                </a:path>
                <a:path w="19808" h="21600" stroke="0" extrusionOk="0">
                  <a:moveTo>
                    <a:pt x="-1" y="0"/>
                  </a:moveTo>
                  <a:cubicBezTo>
                    <a:pt x="8598" y="0"/>
                    <a:pt x="16378" y="5100"/>
                    <a:pt x="19808" y="12985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34"/>
            <p:cNvSpPr>
              <a:spLocks noChangeShapeType="1"/>
            </p:cNvSpPr>
            <p:nvPr/>
          </p:nvSpPr>
          <p:spPr bwMode="auto">
            <a:xfrm rot="15231744" flipV="1">
              <a:off x="3430" y="2434"/>
              <a:ext cx="82" cy="241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2152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-0.00023 L 0.00017 0.1044 L 3.61111E-6 0.10463 " pathEditMode="relative" rAng="2580000" ptsTypes="AAA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5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http://a2.mzstatic.com/us/r1000/107/Purple/ba/cb/a0/mzl.cjosuwai.480x480-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5542"/>
          </a:xfrm>
          <a:prstGeom prst="rect">
            <a:avLst/>
          </a:prstGeom>
          <a:noFill/>
        </p:spPr>
      </p:pic>
      <p:pic>
        <p:nvPicPr>
          <p:cNvPr id="37" name="Picture 9" descr="C:\Users\User\Pictures\תמונות נבחרות\imagesCAS52N3Z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17" y="270933"/>
            <a:ext cx="1828800" cy="197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0" descr="C:\Users\User\Pictures\תמונות נבחרות\sailboat_through-binoculars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289" y="613295"/>
            <a:ext cx="1695676" cy="102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/>
          <p:cNvSpPr/>
          <p:nvPr/>
        </p:nvSpPr>
        <p:spPr>
          <a:xfrm>
            <a:off x="1553183" y="3420833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483463" y="346543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53154" y="3222450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4588" y="324027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9318001" y="1747897"/>
            <a:ext cx="1383973" cy="731747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/>
              <a:t>0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-1772501" y="1796729"/>
            <a:ext cx="1360113" cy="682915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5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325481" y="2566359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8" name="מלבן מעוגל 7">
            <a:hlinkClick r:id="" action="ppaction://noaction" highlightClick="1">
              <a:snd r:embed="rId6" name="applause.wav"/>
            </a:hlinkClick>
          </p:cNvPr>
          <p:cNvSpPr/>
          <p:nvPr/>
        </p:nvSpPr>
        <p:spPr>
          <a:xfrm rot="437659">
            <a:off x="6383815" y="2586557"/>
            <a:ext cx="24167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10" name="מלבן מעוגל 9">
            <a:hlinkClick r:id="" action="ppaction://noaction">
              <a:snd r:embed="rId7" name="applause.wav"/>
            </a:hlinkClick>
          </p:cNvPr>
          <p:cNvSpPr/>
          <p:nvPr/>
        </p:nvSpPr>
        <p:spPr>
          <a:xfrm rot="157675">
            <a:off x="4601018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מהפך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7" name="אליפסה 6"/>
          <p:cNvSpPr/>
          <p:nvPr/>
        </p:nvSpPr>
        <p:spPr>
          <a:xfrm>
            <a:off x="-358738" y="4023411"/>
            <a:ext cx="10043306" cy="4576425"/>
          </a:xfrm>
          <a:prstGeom prst="ellipse">
            <a:avLst/>
          </a:prstGeom>
          <a:solidFill>
            <a:srgbClr val="030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>
            <a:hlinkClick r:id="" action="ppaction://noaction">
              <a:snd r:embed="rId8" name="explode.wav"/>
            </a:hlinkClick>
          </p:cNvPr>
          <p:cNvSpPr/>
          <p:nvPr/>
        </p:nvSpPr>
        <p:spPr>
          <a:xfrm rot="175128">
            <a:off x="2490136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סיבוב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Text Box 44"/>
          <p:cNvSpPr txBox="1">
            <a:spLocks noChangeArrowheads="1"/>
          </p:cNvSpPr>
          <p:nvPr/>
        </p:nvSpPr>
        <p:spPr bwMode="auto">
          <a:xfrm>
            <a:off x="2175531" y="4079975"/>
            <a:ext cx="31151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e-IL" sz="2800" b="1" dirty="0">
                <a:solidFill>
                  <a:srgbClr val="FFFF00"/>
                </a:solidFill>
                <a:cs typeface="David" pitchFamily="34" charset="-79"/>
              </a:rPr>
              <a:t>כיוון הרוח</a:t>
            </a:r>
            <a:endParaRPr lang="en-US" sz="2800" b="1" dirty="0">
              <a:solidFill>
                <a:srgbClr val="FFFF00"/>
              </a:solidFill>
              <a:cs typeface="David" pitchFamily="34" charset="-79"/>
            </a:endParaRPr>
          </a:p>
        </p:txBody>
      </p:sp>
      <p:sp>
        <p:nvSpPr>
          <p:cNvPr id="41" name="AutoShape 45"/>
          <p:cNvSpPr>
            <a:spLocks noChangeArrowheads="1"/>
          </p:cNvSpPr>
          <p:nvPr/>
        </p:nvSpPr>
        <p:spPr bwMode="auto">
          <a:xfrm flipV="1">
            <a:off x="4355976" y="4543648"/>
            <a:ext cx="366308" cy="564750"/>
          </a:xfrm>
          <a:prstGeom prst="upArrow">
            <a:avLst>
              <a:gd name="adj1" fmla="val 50000"/>
              <a:gd name="adj2" fmla="val 6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e-IL"/>
          </a:p>
        </p:txBody>
      </p:sp>
      <p:sp>
        <p:nvSpPr>
          <p:cNvPr id="27" name="מלבן 26"/>
          <p:cNvSpPr/>
          <p:nvPr/>
        </p:nvSpPr>
        <p:spPr>
          <a:xfrm>
            <a:off x="2845761" y="725966"/>
            <a:ext cx="3576182" cy="9374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2128339" y="892829"/>
            <a:ext cx="4788534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solidFill>
                  <a:srgbClr val="FFFF00"/>
                </a:solidFill>
              </a:rPr>
              <a:t>איזו פעולה הסירה מבצעת?</a:t>
            </a:r>
            <a:endParaRPr lang="he-IL" sz="3200" b="1" dirty="0">
              <a:solidFill>
                <a:srgbClr val="FFFF00"/>
              </a:solidFill>
            </a:endParaRPr>
          </a:p>
        </p:txBody>
      </p:sp>
      <p:pic>
        <p:nvPicPr>
          <p:cNvPr id="25" name="תמונה 24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80645" y1="65000" x2="81183" y2="38750"/>
                        <a14:foregroundMark x1="83333" y1="80000" x2="96774" y2="73750"/>
                        <a14:foregroundMark x1="89247" y1="78750" x2="89785" y2="95625"/>
                        <a14:foregroundMark x1="70430" y1="81875" x2="88710" y2="95625"/>
                        <a14:foregroundMark x1="53763" y1="57500" x2="31720" y2="65000"/>
                        <a14:foregroundMark x1="88710" y1="48125" x2="59677" y2="6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96721" y="3094192"/>
            <a:ext cx="948935" cy="816288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4952" y="3330699"/>
            <a:ext cx="897060" cy="897060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01664" y="3270610"/>
            <a:ext cx="897060" cy="897060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68825" y="3026088"/>
            <a:ext cx="897060" cy="8970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42940" y="5722531"/>
            <a:ext cx="1291097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b="1" dirty="0" smtClean="0"/>
              <a:t>לשאלה הבאה</a:t>
            </a:r>
            <a:endParaRPr lang="he-IL" sz="1000" b="1" dirty="0"/>
          </a:p>
        </p:txBody>
      </p:sp>
      <p:grpSp>
        <p:nvGrpSpPr>
          <p:cNvPr id="93" name="Group 18"/>
          <p:cNvGrpSpPr>
            <a:grpSpLocks/>
          </p:cNvGrpSpPr>
          <p:nvPr/>
        </p:nvGrpSpPr>
        <p:grpSpPr bwMode="auto">
          <a:xfrm rot="320956">
            <a:off x="3330247" y="4326488"/>
            <a:ext cx="961298" cy="912681"/>
            <a:chOff x="2591" y="2016"/>
            <a:chExt cx="1057" cy="1008"/>
          </a:xfrm>
        </p:grpSpPr>
        <p:sp>
          <p:nvSpPr>
            <p:cNvPr id="94" name="AutoShape 52"/>
            <p:cNvSpPr>
              <a:spLocks noChangeArrowheads="1"/>
            </p:cNvSpPr>
            <p:nvPr/>
          </p:nvSpPr>
          <p:spPr bwMode="auto">
            <a:xfrm rot="5400000">
              <a:off x="2351" y="2352"/>
              <a:ext cx="912" cy="432"/>
            </a:xfrm>
            <a:prstGeom prst="flowChartDelay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/>
            <a:p>
              <a:endParaRPr lang="he-IL"/>
            </a:p>
          </p:txBody>
        </p:sp>
        <p:sp>
          <p:nvSpPr>
            <p:cNvPr id="95" name="Arc 54"/>
            <p:cNvSpPr>
              <a:spLocks/>
            </p:cNvSpPr>
            <p:nvPr/>
          </p:nvSpPr>
          <p:spPr bwMode="auto">
            <a:xfrm rot="15682242" flipH="1">
              <a:off x="3144" y="2328"/>
              <a:ext cx="144" cy="864"/>
            </a:xfrm>
            <a:custGeom>
              <a:avLst/>
              <a:gdLst>
                <a:gd name="T0" fmla="*/ 0 w 19788"/>
                <a:gd name="T1" fmla="*/ 0 h 21600"/>
                <a:gd name="T2" fmla="*/ 1664 w 19788"/>
                <a:gd name="T3" fmla="*/ 32868 h 21600"/>
                <a:gd name="T4" fmla="*/ 0 w 19788"/>
                <a:gd name="T5" fmla="*/ 54864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788" h="21600" fill="none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</a:path>
                <a:path w="19788" h="21600" stroke="0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Line 55"/>
            <p:cNvSpPr>
              <a:spLocks noChangeShapeType="1"/>
            </p:cNvSpPr>
            <p:nvPr/>
          </p:nvSpPr>
          <p:spPr bwMode="auto">
            <a:xfrm rot="17440065" flipH="1">
              <a:off x="2672" y="2128"/>
              <a:ext cx="368" cy="144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7" name="Group 32"/>
          <p:cNvGrpSpPr>
            <a:grpSpLocks/>
          </p:cNvGrpSpPr>
          <p:nvPr/>
        </p:nvGrpSpPr>
        <p:grpSpPr bwMode="auto">
          <a:xfrm rot="501836" flipH="1">
            <a:off x="3302038" y="4568306"/>
            <a:ext cx="961298" cy="945277"/>
            <a:chOff x="1968" y="2604"/>
            <a:chExt cx="1057" cy="1044"/>
          </a:xfrm>
        </p:grpSpPr>
        <p:sp>
          <p:nvSpPr>
            <p:cNvPr id="98" name="AutoShape 52"/>
            <p:cNvSpPr>
              <a:spLocks noChangeArrowheads="1"/>
            </p:cNvSpPr>
            <p:nvPr/>
          </p:nvSpPr>
          <p:spPr bwMode="auto">
            <a:xfrm rot="16200000" flipH="1">
              <a:off x="2353" y="2976"/>
              <a:ext cx="912" cy="432"/>
            </a:xfrm>
            <a:prstGeom prst="flowChartDelay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/>
            <a:p>
              <a:endParaRPr lang="he-IL"/>
            </a:p>
          </p:txBody>
        </p:sp>
        <p:sp>
          <p:nvSpPr>
            <p:cNvPr id="99" name="Arc 54"/>
            <p:cNvSpPr>
              <a:spLocks/>
            </p:cNvSpPr>
            <p:nvPr/>
          </p:nvSpPr>
          <p:spPr bwMode="auto">
            <a:xfrm rot="5917758">
              <a:off x="2328" y="2952"/>
              <a:ext cx="144" cy="864"/>
            </a:xfrm>
            <a:custGeom>
              <a:avLst/>
              <a:gdLst>
                <a:gd name="T0" fmla="*/ 0 w 19788"/>
                <a:gd name="T1" fmla="*/ 0 h 21600"/>
                <a:gd name="T2" fmla="*/ 1664 w 19788"/>
                <a:gd name="T3" fmla="*/ 32868 h 21600"/>
                <a:gd name="T4" fmla="*/ 0 w 19788"/>
                <a:gd name="T5" fmla="*/ 54864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788" h="21600" fill="none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</a:path>
                <a:path w="19788" h="21600" stroke="0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" name="Line 55"/>
            <p:cNvSpPr>
              <a:spLocks noChangeShapeType="1"/>
            </p:cNvSpPr>
            <p:nvPr/>
          </p:nvSpPr>
          <p:spPr bwMode="auto">
            <a:xfrm rot="4159935" flipH="1">
              <a:off x="2645" y="2796"/>
              <a:ext cx="432" cy="48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1" name="Group 41"/>
          <p:cNvGrpSpPr>
            <a:grpSpLocks/>
          </p:cNvGrpSpPr>
          <p:nvPr/>
        </p:nvGrpSpPr>
        <p:grpSpPr bwMode="auto">
          <a:xfrm rot="488737">
            <a:off x="3182245" y="4792885"/>
            <a:ext cx="574778" cy="945277"/>
            <a:chOff x="2112" y="2976"/>
            <a:chExt cx="632" cy="1044"/>
          </a:xfrm>
        </p:grpSpPr>
        <p:sp>
          <p:nvSpPr>
            <p:cNvPr id="102" name="AutoShape 52"/>
            <p:cNvSpPr>
              <a:spLocks noChangeArrowheads="1"/>
            </p:cNvSpPr>
            <p:nvPr/>
          </p:nvSpPr>
          <p:spPr bwMode="auto">
            <a:xfrm rot="5400000">
              <a:off x="1968" y="3348"/>
              <a:ext cx="912" cy="432"/>
            </a:xfrm>
            <a:prstGeom prst="flowChartDelay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/>
            <a:p>
              <a:endParaRPr lang="he-IL"/>
            </a:p>
          </p:txBody>
        </p:sp>
        <p:sp>
          <p:nvSpPr>
            <p:cNvPr id="103" name="Arc 54"/>
            <p:cNvSpPr>
              <a:spLocks/>
            </p:cNvSpPr>
            <p:nvPr/>
          </p:nvSpPr>
          <p:spPr bwMode="auto">
            <a:xfrm rot="-5917758" flipH="1" flipV="1">
              <a:off x="2210" y="3310"/>
              <a:ext cx="435" cy="632"/>
            </a:xfrm>
            <a:custGeom>
              <a:avLst/>
              <a:gdLst>
                <a:gd name="T0" fmla="*/ 0 w 19788"/>
                <a:gd name="T1" fmla="*/ 0 h 21600"/>
                <a:gd name="T2" fmla="*/ 5025 w 19788"/>
                <a:gd name="T3" fmla="*/ 24042 h 21600"/>
                <a:gd name="T4" fmla="*/ 0 w 19788"/>
                <a:gd name="T5" fmla="*/ 40132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788" h="21600" fill="none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</a:path>
                <a:path w="19788" h="21600" stroke="0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Line 55"/>
            <p:cNvSpPr>
              <a:spLocks noChangeShapeType="1"/>
            </p:cNvSpPr>
            <p:nvPr/>
          </p:nvSpPr>
          <p:spPr bwMode="auto">
            <a:xfrm rot="-4159935">
              <a:off x="2156" y="3168"/>
              <a:ext cx="432" cy="48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5" name="Group 46"/>
          <p:cNvGrpSpPr>
            <a:grpSpLocks/>
          </p:cNvGrpSpPr>
          <p:nvPr/>
        </p:nvGrpSpPr>
        <p:grpSpPr bwMode="auto">
          <a:xfrm>
            <a:off x="3254908" y="5022499"/>
            <a:ext cx="392886" cy="945277"/>
            <a:chOff x="1680" y="3276"/>
            <a:chExt cx="432" cy="1044"/>
          </a:xfrm>
        </p:grpSpPr>
        <p:sp>
          <p:nvSpPr>
            <p:cNvPr id="106" name="AutoShape 52"/>
            <p:cNvSpPr>
              <a:spLocks noChangeArrowheads="1"/>
            </p:cNvSpPr>
            <p:nvPr/>
          </p:nvSpPr>
          <p:spPr bwMode="auto">
            <a:xfrm rot="5400000">
              <a:off x="1440" y="3648"/>
              <a:ext cx="912" cy="432"/>
            </a:xfrm>
            <a:prstGeom prst="flowChartDelay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/>
            <a:p>
              <a:endParaRPr lang="he-IL"/>
            </a:p>
          </p:txBody>
        </p:sp>
        <p:sp>
          <p:nvSpPr>
            <p:cNvPr id="107" name="Arc 54"/>
            <p:cNvSpPr>
              <a:spLocks/>
            </p:cNvSpPr>
            <p:nvPr/>
          </p:nvSpPr>
          <p:spPr bwMode="auto">
            <a:xfrm rot="-5917758" flipH="1" flipV="1">
              <a:off x="1552" y="3776"/>
              <a:ext cx="639" cy="96"/>
            </a:xfrm>
            <a:custGeom>
              <a:avLst/>
              <a:gdLst>
                <a:gd name="T0" fmla="*/ 0 w 19788"/>
                <a:gd name="T1" fmla="*/ 0 h 21600"/>
                <a:gd name="T2" fmla="*/ 7382 w 19788"/>
                <a:gd name="T3" fmla="*/ 3652 h 21600"/>
                <a:gd name="T4" fmla="*/ 0 w 19788"/>
                <a:gd name="T5" fmla="*/ 6096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788" h="21600" fill="none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</a:path>
                <a:path w="19788" h="21600" stroke="0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" name="Line 55"/>
            <p:cNvSpPr>
              <a:spLocks noChangeShapeType="1"/>
            </p:cNvSpPr>
            <p:nvPr/>
          </p:nvSpPr>
          <p:spPr bwMode="auto">
            <a:xfrm rot="-4159935">
              <a:off x="1628" y="3468"/>
              <a:ext cx="432" cy="48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9" name="Group 68"/>
          <p:cNvGrpSpPr>
            <a:grpSpLocks/>
          </p:cNvGrpSpPr>
          <p:nvPr/>
        </p:nvGrpSpPr>
        <p:grpSpPr bwMode="auto">
          <a:xfrm rot="-378212">
            <a:off x="3025330" y="5231295"/>
            <a:ext cx="837611" cy="956142"/>
            <a:chOff x="720" y="2448"/>
            <a:chExt cx="921" cy="1056"/>
          </a:xfrm>
        </p:grpSpPr>
        <p:sp>
          <p:nvSpPr>
            <p:cNvPr id="110" name="AutoShape 52"/>
            <p:cNvSpPr>
              <a:spLocks noChangeArrowheads="1"/>
            </p:cNvSpPr>
            <p:nvPr/>
          </p:nvSpPr>
          <p:spPr bwMode="auto">
            <a:xfrm rot="16200000" flipH="1">
              <a:off x="768" y="2832"/>
              <a:ext cx="912" cy="432"/>
            </a:xfrm>
            <a:prstGeom prst="flowChartDelay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he-IL"/>
            </a:p>
          </p:txBody>
        </p:sp>
        <p:sp>
          <p:nvSpPr>
            <p:cNvPr id="111" name="Arc 54"/>
            <p:cNvSpPr>
              <a:spLocks/>
            </p:cNvSpPr>
            <p:nvPr/>
          </p:nvSpPr>
          <p:spPr bwMode="auto">
            <a:xfrm rot="5917758" flipV="1">
              <a:off x="1076" y="2716"/>
              <a:ext cx="209" cy="921"/>
            </a:xfrm>
            <a:custGeom>
              <a:avLst/>
              <a:gdLst>
                <a:gd name="T0" fmla="*/ 0 w 19788"/>
                <a:gd name="T1" fmla="*/ 0 h 21600"/>
                <a:gd name="T2" fmla="*/ 2414 w 19788"/>
                <a:gd name="T3" fmla="*/ 35036 h 21600"/>
                <a:gd name="T4" fmla="*/ 0 w 19788"/>
                <a:gd name="T5" fmla="*/ 58483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788" h="21600" fill="none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</a:path>
                <a:path w="19788" h="21600" stroke="0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" name="Line 55"/>
            <p:cNvSpPr>
              <a:spLocks noChangeShapeType="1"/>
            </p:cNvSpPr>
            <p:nvPr/>
          </p:nvSpPr>
          <p:spPr bwMode="auto">
            <a:xfrm rot="17440065" flipH="1">
              <a:off x="1040" y="2560"/>
              <a:ext cx="368" cy="144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3" name="Group 67"/>
          <p:cNvGrpSpPr>
            <a:grpSpLocks/>
          </p:cNvGrpSpPr>
          <p:nvPr/>
        </p:nvGrpSpPr>
        <p:grpSpPr bwMode="auto">
          <a:xfrm rot="-211861">
            <a:off x="2645316" y="5437515"/>
            <a:ext cx="1047696" cy="999603"/>
            <a:chOff x="1056" y="2928"/>
            <a:chExt cx="1152" cy="1104"/>
          </a:xfrm>
        </p:grpSpPr>
        <p:sp>
          <p:nvSpPr>
            <p:cNvPr id="114" name="AutoShape 52"/>
            <p:cNvSpPr>
              <a:spLocks noChangeArrowheads="1"/>
            </p:cNvSpPr>
            <p:nvPr/>
          </p:nvSpPr>
          <p:spPr bwMode="auto">
            <a:xfrm rot="16200000" flipH="1">
              <a:off x="1536" y="3360"/>
              <a:ext cx="912" cy="432"/>
            </a:xfrm>
            <a:prstGeom prst="flowChartDelay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he-IL"/>
            </a:p>
          </p:txBody>
        </p:sp>
        <p:sp>
          <p:nvSpPr>
            <p:cNvPr id="115" name="Line 55"/>
            <p:cNvSpPr>
              <a:spLocks noChangeShapeType="1"/>
            </p:cNvSpPr>
            <p:nvPr/>
          </p:nvSpPr>
          <p:spPr bwMode="auto">
            <a:xfrm rot="17440065" flipH="1">
              <a:off x="1808" y="3040"/>
              <a:ext cx="368" cy="144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" name="Arc 54"/>
            <p:cNvSpPr>
              <a:spLocks/>
            </p:cNvSpPr>
            <p:nvPr/>
          </p:nvSpPr>
          <p:spPr bwMode="auto">
            <a:xfrm rot="5917758">
              <a:off x="1458" y="3294"/>
              <a:ext cx="116" cy="920"/>
            </a:xfrm>
            <a:custGeom>
              <a:avLst/>
              <a:gdLst>
                <a:gd name="T0" fmla="*/ 0 w 19788"/>
                <a:gd name="T1" fmla="*/ 0 h 21600"/>
                <a:gd name="T2" fmla="*/ 1340 w 19788"/>
                <a:gd name="T3" fmla="*/ 34998 h 21600"/>
                <a:gd name="T4" fmla="*/ 0 w 19788"/>
                <a:gd name="T5" fmla="*/ 5842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788" h="21600" fill="none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</a:path>
                <a:path w="19788" h="21600" stroke="0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7" name="Group 69"/>
          <p:cNvGrpSpPr>
            <a:grpSpLocks/>
          </p:cNvGrpSpPr>
          <p:nvPr/>
        </p:nvGrpSpPr>
        <p:grpSpPr bwMode="auto">
          <a:xfrm rot="-380412">
            <a:off x="2671784" y="5695741"/>
            <a:ext cx="1047696" cy="999603"/>
            <a:chOff x="1056" y="2928"/>
            <a:chExt cx="1152" cy="1104"/>
          </a:xfrm>
        </p:grpSpPr>
        <p:sp>
          <p:nvSpPr>
            <p:cNvPr id="118" name="AutoShape 52"/>
            <p:cNvSpPr>
              <a:spLocks noChangeArrowheads="1"/>
            </p:cNvSpPr>
            <p:nvPr/>
          </p:nvSpPr>
          <p:spPr bwMode="auto">
            <a:xfrm rot="16200000" flipH="1">
              <a:off x="1536" y="3360"/>
              <a:ext cx="912" cy="432"/>
            </a:xfrm>
            <a:prstGeom prst="flowChartDelay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he-IL"/>
            </a:p>
          </p:txBody>
        </p:sp>
        <p:sp>
          <p:nvSpPr>
            <p:cNvPr id="119" name="Line 55"/>
            <p:cNvSpPr>
              <a:spLocks noChangeShapeType="1"/>
            </p:cNvSpPr>
            <p:nvPr/>
          </p:nvSpPr>
          <p:spPr bwMode="auto">
            <a:xfrm rot="17440065" flipH="1">
              <a:off x="1808" y="3040"/>
              <a:ext cx="368" cy="144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" name="Arc 54"/>
            <p:cNvSpPr>
              <a:spLocks/>
            </p:cNvSpPr>
            <p:nvPr/>
          </p:nvSpPr>
          <p:spPr bwMode="auto">
            <a:xfrm rot="5917758">
              <a:off x="1458" y="3294"/>
              <a:ext cx="116" cy="920"/>
            </a:xfrm>
            <a:custGeom>
              <a:avLst/>
              <a:gdLst>
                <a:gd name="T0" fmla="*/ 0 w 19788"/>
                <a:gd name="T1" fmla="*/ 0 h 21600"/>
                <a:gd name="T2" fmla="*/ 1340 w 19788"/>
                <a:gd name="T3" fmla="*/ 34998 h 21600"/>
                <a:gd name="T4" fmla="*/ 0 w 19788"/>
                <a:gd name="T5" fmla="*/ 5842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788" h="21600" fill="none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</a:path>
                <a:path w="19788" h="21600" stroke="0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1" name="Group 69"/>
          <p:cNvGrpSpPr>
            <a:grpSpLocks/>
          </p:cNvGrpSpPr>
          <p:nvPr/>
        </p:nvGrpSpPr>
        <p:grpSpPr bwMode="auto">
          <a:xfrm rot="-380412">
            <a:off x="2680755" y="5831234"/>
            <a:ext cx="1047696" cy="999603"/>
            <a:chOff x="1056" y="2928"/>
            <a:chExt cx="1152" cy="1104"/>
          </a:xfrm>
        </p:grpSpPr>
        <p:sp>
          <p:nvSpPr>
            <p:cNvPr id="122" name="AutoShape 52"/>
            <p:cNvSpPr>
              <a:spLocks noChangeArrowheads="1"/>
            </p:cNvSpPr>
            <p:nvPr/>
          </p:nvSpPr>
          <p:spPr bwMode="auto">
            <a:xfrm rot="16200000" flipH="1">
              <a:off x="1536" y="3360"/>
              <a:ext cx="912" cy="432"/>
            </a:xfrm>
            <a:prstGeom prst="flowChartDelay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he-IL"/>
            </a:p>
          </p:txBody>
        </p:sp>
        <p:sp>
          <p:nvSpPr>
            <p:cNvPr id="123" name="Line 55"/>
            <p:cNvSpPr>
              <a:spLocks noChangeShapeType="1"/>
            </p:cNvSpPr>
            <p:nvPr/>
          </p:nvSpPr>
          <p:spPr bwMode="auto">
            <a:xfrm rot="17440065" flipH="1">
              <a:off x="1808" y="3040"/>
              <a:ext cx="368" cy="144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" name="Arc 54"/>
            <p:cNvSpPr>
              <a:spLocks/>
            </p:cNvSpPr>
            <p:nvPr/>
          </p:nvSpPr>
          <p:spPr bwMode="auto">
            <a:xfrm rot="5917758">
              <a:off x="1458" y="3294"/>
              <a:ext cx="116" cy="920"/>
            </a:xfrm>
            <a:custGeom>
              <a:avLst/>
              <a:gdLst>
                <a:gd name="T0" fmla="*/ 0 w 19788"/>
                <a:gd name="T1" fmla="*/ 0 h 21600"/>
                <a:gd name="T2" fmla="*/ 1340 w 19788"/>
                <a:gd name="T3" fmla="*/ 34998 h 21600"/>
                <a:gd name="T4" fmla="*/ 0 w 19788"/>
                <a:gd name="T5" fmla="*/ 5842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788" h="21600" fill="none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</a:path>
                <a:path w="19788" h="21600" stroke="0" extrusionOk="0">
                  <a:moveTo>
                    <a:pt x="-1" y="0"/>
                  </a:moveTo>
                  <a:cubicBezTo>
                    <a:pt x="8580" y="0"/>
                    <a:pt x="16347" y="5079"/>
                    <a:pt x="19787" y="1294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97827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2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250"/>
                            </p:stCondLst>
                            <p:childTnLst>
                              <p:par>
                                <p:cTn id="20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http://a2.mzstatic.com/us/r1000/107/Purple/ba/cb/a0/mzl.cjosuwai.480x480-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5542"/>
          </a:xfrm>
          <a:prstGeom prst="rect">
            <a:avLst/>
          </a:prstGeom>
          <a:noFill/>
        </p:spPr>
      </p:pic>
      <p:pic>
        <p:nvPicPr>
          <p:cNvPr id="37" name="Picture 9" descr="C:\Users\User\Pictures\תמונות נבחרות\imagesCAS52N3Z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17" y="270933"/>
            <a:ext cx="1828800" cy="197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0" descr="C:\Users\User\Pictures\תמונות נבחרות\sailboat_through-binoculars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289" y="613295"/>
            <a:ext cx="1695676" cy="102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/>
          <p:cNvSpPr/>
          <p:nvPr/>
        </p:nvSpPr>
        <p:spPr>
          <a:xfrm>
            <a:off x="1553183" y="3420833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483463" y="346543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53154" y="3222450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4588" y="324027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9318001" y="1747897"/>
            <a:ext cx="1383973" cy="731747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/>
              <a:t>0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-1772501" y="1796729"/>
            <a:ext cx="1360113" cy="682915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5</a:t>
            </a:r>
          </a:p>
        </p:txBody>
      </p:sp>
      <p:sp>
        <p:nvSpPr>
          <p:cNvPr id="5" name="מלבן מעוגל 4">
            <a:hlinkClick r:id="" action="ppaction://noaction">
              <a:snd r:embed="rId6" name="explode.wav"/>
            </a:hlinkClick>
          </p:cNvPr>
          <p:cNvSpPr/>
          <p:nvPr/>
        </p:nvSpPr>
        <p:spPr>
          <a:xfrm>
            <a:off x="325481" y="2566359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פתוח עד הסוף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8" name="מלבן מעוגל 7">
            <a:hlinkClick r:id="" action="ppaction://noaction" highlightClick="1">
              <a:snd r:embed="rId6" name="explode.wav"/>
            </a:hlinkClick>
          </p:cNvPr>
          <p:cNvSpPr/>
          <p:nvPr/>
        </p:nvSpPr>
        <p:spPr>
          <a:xfrm rot="437659">
            <a:off x="6383815" y="2586557"/>
            <a:ext cx="24167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סגור </a:t>
            </a:r>
          </a:p>
          <a:p>
            <a:pPr algn="ctr"/>
            <a:r>
              <a:rPr lang="he-IL" sz="2000" b="1" dirty="0" smtClean="0">
                <a:solidFill>
                  <a:schemeClr val="tx1"/>
                </a:solidFill>
              </a:rPr>
              <a:t>פינה מעל פינה</a:t>
            </a:r>
            <a:endParaRPr lang="he-IL" sz="2000" b="1" dirty="0">
              <a:solidFill>
                <a:schemeClr val="tx1"/>
              </a:solidFill>
            </a:endParaRPr>
          </a:p>
        </p:txBody>
      </p:sp>
      <p:sp>
        <p:nvSpPr>
          <p:cNvPr id="10" name="מלבן מעוגל 9">
            <a:hlinkClick r:id="" action="ppaction://noaction">
              <a:snd r:embed="rId7" name="applause.wav"/>
            </a:hlinkClick>
          </p:cNvPr>
          <p:cNvSpPr/>
          <p:nvPr/>
        </p:nvSpPr>
        <p:spPr>
          <a:xfrm rot="157675">
            <a:off x="4601018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חצי פתוח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7" name="אליפסה 6"/>
          <p:cNvSpPr/>
          <p:nvPr/>
        </p:nvSpPr>
        <p:spPr>
          <a:xfrm>
            <a:off x="-358738" y="4023411"/>
            <a:ext cx="10043306" cy="4576425"/>
          </a:xfrm>
          <a:prstGeom prst="ellipse">
            <a:avLst/>
          </a:prstGeom>
          <a:solidFill>
            <a:srgbClr val="030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>
            <a:hlinkClick r:id="" action="ppaction://noaction">
              <a:snd r:embed="rId6" name="explode.wav"/>
            </a:hlinkClick>
          </p:cNvPr>
          <p:cNvSpPr/>
          <p:nvPr/>
        </p:nvSpPr>
        <p:spPr>
          <a:xfrm rot="175128">
            <a:off x="2490136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פתוח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32" name="Group 20"/>
          <p:cNvGrpSpPr>
            <a:grpSpLocks/>
          </p:cNvGrpSpPr>
          <p:nvPr/>
        </p:nvGrpSpPr>
        <p:grpSpPr bwMode="auto">
          <a:xfrm flipH="1">
            <a:off x="3931076" y="5722532"/>
            <a:ext cx="1287463" cy="495352"/>
            <a:chOff x="2780" y="2338"/>
            <a:chExt cx="811" cy="368"/>
          </a:xfrm>
        </p:grpSpPr>
        <p:sp>
          <p:nvSpPr>
            <p:cNvPr id="33" name="AutoShape 31"/>
            <p:cNvSpPr>
              <a:spLocks noChangeArrowheads="1"/>
            </p:cNvSpPr>
            <p:nvPr/>
          </p:nvSpPr>
          <p:spPr bwMode="auto">
            <a:xfrm rot="10803674">
              <a:off x="2780" y="2338"/>
              <a:ext cx="715" cy="368"/>
            </a:xfrm>
            <a:prstGeom prst="flowChartDelay">
              <a:avLst/>
            </a:prstGeom>
            <a:solidFill>
              <a:srgbClr val="DAFB1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he-IL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 rot="15231744" flipV="1">
              <a:off x="3430" y="2434"/>
              <a:ext cx="82" cy="241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0" name="Text Box 44"/>
          <p:cNvSpPr txBox="1">
            <a:spLocks noChangeArrowheads="1"/>
          </p:cNvSpPr>
          <p:nvPr/>
        </p:nvSpPr>
        <p:spPr bwMode="auto">
          <a:xfrm>
            <a:off x="2175531" y="4079975"/>
            <a:ext cx="31151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e-IL" sz="2800" b="1" dirty="0">
                <a:solidFill>
                  <a:srgbClr val="FFFF00"/>
                </a:solidFill>
                <a:cs typeface="David" pitchFamily="34" charset="-79"/>
              </a:rPr>
              <a:t>כיוון הרוח</a:t>
            </a:r>
            <a:endParaRPr lang="en-US" sz="2800" b="1" dirty="0">
              <a:solidFill>
                <a:srgbClr val="FFFF00"/>
              </a:solidFill>
              <a:cs typeface="David" pitchFamily="34" charset="-79"/>
            </a:endParaRPr>
          </a:p>
        </p:txBody>
      </p:sp>
      <p:sp>
        <p:nvSpPr>
          <p:cNvPr id="41" name="AutoShape 45"/>
          <p:cNvSpPr>
            <a:spLocks noChangeArrowheads="1"/>
          </p:cNvSpPr>
          <p:nvPr/>
        </p:nvSpPr>
        <p:spPr bwMode="auto">
          <a:xfrm flipV="1">
            <a:off x="4355976" y="4543648"/>
            <a:ext cx="366308" cy="564750"/>
          </a:xfrm>
          <a:prstGeom prst="upArrow">
            <a:avLst>
              <a:gd name="adj1" fmla="val 50000"/>
              <a:gd name="adj2" fmla="val 6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e-IL"/>
          </a:p>
        </p:txBody>
      </p:sp>
      <p:sp>
        <p:nvSpPr>
          <p:cNvPr id="27" name="מלבן 26"/>
          <p:cNvSpPr/>
          <p:nvPr/>
        </p:nvSpPr>
        <p:spPr>
          <a:xfrm>
            <a:off x="2845761" y="725966"/>
            <a:ext cx="3576182" cy="9374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1846339" y="891207"/>
            <a:ext cx="4788534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solidFill>
                  <a:srgbClr val="FFFF00"/>
                </a:solidFill>
              </a:rPr>
              <a:t>איך נכוון את המפרש?</a:t>
            </a:r>
            <a:endParaRPr lang="he-IL" sz="3200" b="1" dirty="0">
              <a:solidFill>
                <a:srgbClr val="FFFF00"/>
              </a:solidFill>
            </a:endParaRPr>
          </a:p>
        </p:txBody>
      </p:sp>
      <p:pic>
        <p:nvPicPr>
          <p:cNvPr id="25" name="תמונה 2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80645" y1="65000" x2="81183" y2="38750"/>
                        <a14:foregroundMark x1="83333" y1="80000" x2="96774" y2="73750"/>
                        <a14:foregroundMark x1="89247" y1="78750" x2="89785" y2="95625"/>
                        <a14:foregroundMark x1="70430" y1="81875" x2="88710" y2="95625"/>
                        <a14:foregroundMark x1="53763" y1="57500" x2="31720" y2="65000"/>
                        <a14:foregroundMark x1="88710" y1="48125" x2="59677" y2="6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52990" y="3083982"/>
            <a:ext cx="948935" cy="816288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4952" y="3330699"/>
            <a:ext cx="897060" cy="897060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43546" y="3003210"/>
            <a:ext cx="897060" cy="897060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42333" y="3338370"/>
            <a:ext cx="897060" cy="8970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42940" y="5722531"/>
            <a:ext cx="1291097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b="1" dirty="0" smtClean="0"/>
              <a:t>לשאלה הבאה</a:t>
            </a:r>
            <a:endParaRPr lang="he-IL" sz="1000" b="1" dirty="0"/>
          </a:p>
        </p:txBody>
      </p:sp>
      <p:sp>
        <p:nvSpPr>
          <p:cNvPr id="30" name="Arc 33"/>
          <p:cNvSpPr>
            <a:spLocks/>
          </p:cNvSpPr>
          <p:nvPr/>
        </p:nvSpPr>
        <p:spPr bwMode="auto">
          <a:xfrm rot="4527643">
            <a:off x="4120340" y="5669423"/>
            <a:ext cx="413290" cy="1251299"/>
          </a:xfrm>
          <a:custGeom>
            <a:avLst/>
            <a:gdLst>
              <a:gd name="T0" fmla="*/ 0 w 19808"/>
              <a:gd name="T1" fmla="*/ 0 h 21600"/>
              <a:gd name="T2" fmla="*/ 6328 w 19808"/>
              <a:gd name="T3" fmla="*/ 14660 h 21600"/>
              <a:gd name="T4" fmla="*/ 0 w 19808"/>
              <a:gd name="T5" fmla="*/ 24384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808" h="21600" fill="none" extrusionOk="0">
                <a:moveTo>
                  <a:pt x="-1" y="0"/>
                </a:moveTo>
                <a:cubicBezTo>
                  <a:pt x="8598" y="0"/>
                  <a:pt x="16378" y="5100"/>
                  <a:pt x="19808" y="12985"/>
                </a:cubicBezTo>
              </a:path>
              <a:path w="19808" h="21600" stroke="0" extrusionOk="0">
                <a:moveTo>
                  <a:pt x="-1" y="0"/>
                </a:moveTo>
                <a:cubicBezTo>
                  <a:pt x="8598" y="0"/>
                  <a:pt x="16378" y="5100"/>
                  <a:pt x="19808" y="1298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21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http://a2.mzstatic.com/us/r1000/107/Purple/ba/cb/a0/mzl.cjosuwai.480x480-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5542"/>
          </a:xfrm>
          <a:prstGeom prst="rect">
            <a:avLst/>
          </a:prstGeom>
          <a:noFill/>
        </p:spPr>
      </p:pic>
      <p:pic>
        <p:nvPicPr>
          <p:cNvPr id="37" name="Picture 9" descr="C:\Users\User\Pictures\תמונות נבחרות\imagesCAS52N3Z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17" y="270933"/>
            <a:ext cx="1828800" cy="197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0" descr="C:\Users\User\Pictures\תמונות נבחרות\sailboat_through-binoculars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289" y="613295"/>
            <a:ext cx="1695676" cy="102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/>
          <p:cNvSpPr/>
          <p:nvPr/>
        </p:nvSpPr>
        <p:spPr>
          <a:xfrm>
            <a:off x="1553183" y="3420833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483463" y="346543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53154" y="3222450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4588" y="324027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9318001" y="1747897"/>
            <a:ext cx="1383973" cy="731747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/>
              <a:t>0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-1772501" y="1796729"/>
            <a:ext cx="1360113" cy="682915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5</a:t>
            </a:r>
          </a:p>
        </p:txBody>
      </p:sp>
      <p:sp>
        <p:nvSpPr>
          <p:cNvPr id="5" name="מלבן מעוגל 4">
            <a:hlinkClick r:id="" action="ppaction://noaction">
              <a:snd r:embed="rId6" name="explode.wav"/>
            </a:hlinkClick>
          </p:cNvPr>
          <p:cNvSpPr/>
          <p:nvPr/>
        </p:nvSpPr>
        <p:spPr>
          <a:xfrm>
            <a:off x="325481" y="2566359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פתוח עד הסוף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8" name="מלבן מעוגל 7">
            <a:hlinkClick r:id="" action="ppaction://noaction" highlightClick="1">
              <a:snd r:embed="rId6" name="explode.wav"/>
            </a:hlinkClick>
          </p:cNvPr>
          <p:cNvSpPr/>
          <p:nvPr/>
        </p:nvSpPr>
        <p:spPr>
          <a:xfrm rot="437659">
            <a:off x="6383815" y="2586557"/>
            <a:ext cx="24167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סגור </a:t>
            </a:r>
          </a:p>
          <a:p>
            <a:pPr algn="ctr"/>
            <a:r>
              <a:rPr lang="he-IL" sz="2000" b="1" dirty="0" smtClean="0">
                <a:solidFill>
                  <a:schemeClr val="tx1"/>
                </a:solidFill>
              </a:rPr>
              <a:t>פינה מעל פינה</a:t>
            </a:r>
            <a:endParaRPr lang="he-IL" sz="2000" b="1" dirty="0">
              <a:solidFill>
                <a:schemeClr val="tx1"/>
              </a:solidFill>
            </a:endParaRPr>
          </a:p>
        </p:txBody>
      </p:sp>
      <p:sp>
        <p:nvSpPr>
          <p:cNvPr id="10" name="מלבן מעוגל 9">
            <a:hlinkClick r:id="" action="ppaction://noaction">
              <a:snd r:embed="rId6" name="explode.wav"/>
            </a:hlinkClick>
          </p:cNvPr>
          <p:cNvSpPr/>
          <p:nvPr/>
        </p:nvSpPr>
        <p:spPr>
          <a:xfrm rot="157675">
            <a:off x="4601018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חצי פתוח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7" name="אליפסה 6"/>
          <p:cNvSpPr/>
          <p:nvPr/>
        </p:nvSpPr>
        <p:spPr>
          <a:xfrm>
            <a:off x="-358738" y="4023411"/>
            <a:ext cx="10043306" cy="4576425"/>
          </a:xfrm>
          <a:prstGeom prst="ellipse">
            <a:avLst/>
          </a:prstGeom>
          <a:solidFill>
            <a:srgbClr val="030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>
            <a:hlinkClick r:id="" action="ppaction://noaction">
              <a:snd r:embed="rId7" name="applause.wav"/>
            </a:hlinkClick>
          </p:cNvPr>
          <p:cNvSpPr/>
          <p:nvPr/>
        </p:nvSpPr>
        <p:spPr>
          <a:xfrm rot="175128">
            <a:off x="2490136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פתוח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32" name="Group 20"/>
          <p:cNvGrpSpPr>
            <a:grpSpLocks/>
          </p:cNvGrpSpPr>
          <p:nvPr/>
        </p:nvGrpSpPr>
        <p:grpSpPr bwMode="auto">
          <a:xfrm rot="18762311">
            <a:off x="3931076" y="5722532"/>
            <a:ext cx="1287463" cy="495352"/>
            <a:chOff x="2780" y="2338"/>
            <a:chExt cx="811" cy="368"/>
          </a:xfrm>
        </p:grpSpPr>
        <p:sp>
          <p:nvSpPr>
            <p:cNvPr id="33" name="AutoShape 31"/>
            <p:cNvSpPr>
              <a:spLocks noChangeArrowheads="1"/>
            </p:cNvSpPr>
            <p:nvPr/>
          </p:nvSpPr>
          <p:spPr bwMode="auto">
            <a:xfrm rot="10803674">
              <a:off x="2780" y="2338"/>
              <a:ext cx="715" cy="368"/>
            </a:xfrm>
            <a:prstGeom prst="flowChartDelay">
              <a:avLst/>
            </a:prstGeom>
            <a:solidFill>
              <a:srgbClr val="DAFB1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he-IL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 rot="15231744" flipV="1">
              <a:off x="3430" y="2434"/>
              <a:ext cx="82" cy="241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0" name="Text Box 44"/>
          <p:cNvSpPr txBox="1">
            <a:spLocks noChangeArrowheads="1"/>
          </p:cNvSpPr>
          <p:nvPr/>
        </p:nvSpPr>
        <p:spPr bwMode="auto">
          <a:xfrm>
            <a:off x="2175531" y="4079975"/>
            <a:ext cx="31151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e-IL" sz="2800" b="1" dirty="0">
                <a:solidFill>
                  <a:srgbClr val="FFFF00"/>
                </a:solidFill>
                <a:cs typeface="David" pitchFamily="34" charset="-79"/>
              </a:rPr>
              <a:t>כיוון הרוח</a:t>
            </a:r>
            <a:endParaRPr lang="en-US" sz="2800" b="1" dirty="0">
              <a:solidFill>
                <a:srgbClr val="FFFF00"/>
              </a:solidFill>
              <a:cs typeface="David" pitchFamily="34" charset="-79"/>
            </a:endParaRPr>
          </a:p>
        </p:txBody>
      </p:sp>
      <p:sp>
        <p:nvSpPr>
          <p:cNvPr id="41" name="AutoShape 45"/>
          <p:cNvSpPr>
            <a:spLocks noChangeArrowheads="1"/>
          </p:cNvSpPr>
          <p:nvPr/>
        </p:nvSpPr>
        <p:spPr bwMode="auto">
          <a:xfrm flipV="1">
            <a:off x="4355976" y="4543648"/>
            <a:ext cx="366308" cy="564750"/>
          </a:xfrm>
          <a:prstGeom prst="upArrow">
            <a:avLst>
              <a:gd name="adj1" fmla="val 50000"/>
              <a:gd name="adj2" fmla="val 6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e-IL"/>
          </a:p>
        </p:txBody>
      </p:sp>
      <p:sp>
        <p:nvSpPr>
          <p:cNvPr id="27" name="מלבן 26"/>
          <p:cNvSpPr/>
          <p:nvPr/>
        </p:nvSpPr>
        <p:spPr>
          <a:xfrm>
            <a:off x="2845761" y="725966"/>
            <a:ext cx="3576182" cy="9374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1846339" y="891207"/>
            <a:ext cx="4788534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solidFill>
                  <a:srgbClr val="FFFF00"/>
                </a:solidFill>
              </a:rPr>
              <a:t>איך נכוון את המפרש?</a:t>
            </a:r>
            <a:endParaRPr lang="he-IL" sz="3200" b="1" dirty="0">
              <a:solidFill>
                <a:srgbClr val="FFFF00"/>
              </a:solidFill>
            </a:endParaRPr>
          </a:p>
        </p:txBody>
      </p:sp>
      <p:pic>
        <p:nvPicPr>
          <p:cNvPr id="25" name="תמונה 2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80645" y1="65000" x2="81183" y2="38750"/>
                        <a14:foregroundMark x1="83333" y1="80000" x2="96774" y2="73750"/>
                        <a14:foregroundMark x1="89247" y1="78750" x2="89785" y2="95625"/>
                        <a14:foregroundMark x1="70430" y1="81875" x2="88710" y2="95625"/>
                        <a14:foregroundMark x1="53763" y1="57500" x2="31720" y2="65000"/>
                        <a14:foregroundMark x1="88710" y1="48125" x2="59677" y2="6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21587" y="3071265"/>
            <a:ext cx="948935" cy="816288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4952" y="3330699"/>
            <a:ext cx="897060" cy="897060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02477" y="3010495"/>
            <a:ext cx="897060" cy="897060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42333" y="3338370"/>
            <a:ext cx="897060" cy="8970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42940" y="5722531"/>
            <a:ext cx="1291097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b="1" dirty="0" smtClean="0"/>
              <a:t>לשאלה הבאה</a:t>
            </a:r>
            <a:endParaRPr lang="he-IL" sz="1000" b="1" dirty="0"/>
          </a:p>
        </p:txBody>
      </p:sp>
      <p:sp>
        <p:nvSpPr>
          <p:cNvPr id="29" name="Arc 33"/>
          <p:cNvSpPr>
            <a:spLocks/>
          </p:cNvSpPr>
          <p:nvPr/>
        </p:nvSpPr>
        <p:spPr bwMode="auto">
          <a:xfrm rot="15682744" flipH="1">
            <a:off x="4781559" y="5643739"/>
            <a:ext cx="434135" cy="1234170"/>
          </a:xfrm>
          <a:custGeom>
            <a:avLst/>
            <a:gdLst>
              <a:gd name="T0" fmla="*/ 0 w 19808"/>
              <a:gd name="T1" fmla="*/ 0 h 21600"/>
              <a:gd name="T2" fmla="*/ 6328 w 19808"/>
              <a:gd name="T3" fmla="*/ 14660 h 21600"/>
              <a:gd name="T4" fmla="*/ 0 w 19808"/>
              <a:gd name="T5" fmla="*/ 24384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808" h="21600" fill="none" extrusionOk="0">
                <a:moveTo>
                  <a:pt x="-1" y="0"/>
                </a:moveTo>
                <a:cubicBezTo>
                  <a:pt x="8598" y="0"/>
                  <a:pt x="16378" y="5100"/>
                  <a:pt x="19808" y="12985"/>
                </a:cubicBezTo>
              </a:path>
              <a:path w="19808" h="21600" stroke="0" extrusionOk="0">
                <a:moveTo>
                  <a:pt x="-1" y="0"/>
                </a:moveTo>
                <a:cubicBezTo>
                  <a:pt x="8598" y="0"/>
                  <a:pt x="16378" y="5100"/>
                  <a:pt x="19808" y="1298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773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http://a2.mzstatic.com/us/r1000/107/Purple/ba/cb/a0/mzl.cjosuwai.480x480-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5542"/>
          </a:xfrm>
          <a:prstGeom prst="rect">
            <a:avLst/>
          </a:prstGeom>
          <a:noFill/>
        </p:spPr>
      </p:pic>
      <p:pic>
        <p:nvPicPr>
          <p:cNvPr id="37" name="Picture 9" descr="C:\Users\User\Pictures\תמונות נבחרות\imagesCAS52N3Z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17" y="270933"/>
            <a:ext cx="1828800" cy="197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0" descr="C:\Users\User\Pictures\תמונות נבחרות\sailboat_through-binoculars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289" y="613295"/>
            <a:ext cx="1695676" cy="102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/>
          <p:cNvSpPr/>
          <p:nvPr/>
        </p:nvSpPr>
        <p:spPr>
          <a:xfrm>
            <a:off x="1553183" y="3420833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483463" y="346543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53154" y="3222450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4588" y="324027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9318001" y="1747897"/>
            <a:ext cx="1383973" cy="731747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/>
              <a:t>0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-1772501" y="1796729"/>
            <a:ext cx="1360113" cy="682915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5</a:t>
            </a:r>
          </a:p>
        </p:txBody>
      </p:sp>
      <p:sp>
        <p:nvSpPr>
          <p:cNvPr id="5" name="מלבן מעוגל 4">
            <a:hlinkClick r:id="" action="ppaction://noaction">
              <a:snd r:embed="rId6" name="applause.wav"/>
            </a:hlinkClick>
          </p:cNvPr>
          <p:cNvSpPr/>
          <p:nvPr/>
        </p:nvSpPr>
        <p:spPr>
          <a:xfrm>
            <a:off x="325481" y="2566359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פתוח עד הסוף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8" name="מלבן מעוגל 7">
            <a:hlinkClick r:id="" action="ppaction://noaction" highlightClick="1">
              <a:snd r:embed="rId7" name="explode.wav"/>
            </a:hlinkClick>
          </p:cNvPr>
          <p:cNvSpPr/>
          <p:nvPr/>
        </p:nvSpPr>
        <p:spPr>
          <a:xfrm rot="437659">
            <a:off x="6383815" y="2586557"/>
            <a:ext cx="24167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סגור </a:t>
            </a:r>
          </a:p>
          <a:p>
            <a:pPr algn="ctr"/>
            <a:r>
              <a:rPr lang="he-IL" sz="2000" b="1" dirty="0" smtClean="0">
                <a:solidFill>
                  <a:schemeClr val="tx1"/>
                </a:solidFill>
              </a:rPr>
              <a:t>פינה מעל פינה</a:t>
            </a:r>
            <a:endParaRPr lang="he-IL" sz="2000" b="1" dirty="0">
              <a:solidFill>
                <a:schemeClr val="tx1"/>
              </a:solidFill>
            </a:endParaRPr>
          </a:p>
        </p:txBody>
      </p:sp>
      <p:sp>
        <p:nvSpPr>
          <p:cNvPr id="10" name="מלבן מעוגל 9">
            <a:hlinkClick r:id="" action="ppaction://noaction">
              <a:snd r:embed="rId6" name="applause.wav"/>
            </a:hlinkClick>
          </p:cNvPr>
          <p:cNvSpPr/>
          <p:nvPr/>
        </p:nvSpPr>
        <p:spPr>
          <a:xfrm rot="157675">
            <a:off x="4601018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חצי פתוח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7" name="אליפסה 6"/>
          <p:cNvSpPr/>
          <p:nvPr/>
        </p:nvSpPr>
        <p:spPr>
          <a:xfrm>
            <a:off x="-358738" y="4023411"/>
            <a:ext cx="10043306" cy="4576425"/>
          </a:xfrm>
          <a:prstGeom prst="ellipse">
            <a:avLst/>
          </a:prstGeom>
          <a:solidFill>
            <a:srgbClr val="030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 rot="175128">
            <a:off x="2490136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פתוח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32" name="Group 20"/>
          <p:cNvGrpSpPr>
            <a:grpSpLocks/>
          </p:cNvGrpSpPr>
          <p:nvPr/>
        </p:nvGrpSpPr>
        <p:grpSpPr bwMode="auto">
          <a:xfrm rot="2421088">
            <a:off x="3931076" y="5722532"/>
            <a:ext cx="1287463" cy="495352"/>
            <a:chOff x="2780" y="2338"/>
            <a:chExt cx="811" cy="368"/>
          </a:xfrm>
        </p:grpSpPr>
        <p:sp>
          <p:nvSpPr>
            <p:cNvPr id="33" name="AutoShape 31"/>
            <p:cNvSpPr>
              <a:spLocks noChangeArrowheads="1"/>
            </p:cNvSpPr>
            <p:nvPr/>
          </p:nvSpPr>
          <p:spPr bwMode="auto">
            <a:xfrm rot="10803674">
              <a:off x="2780" y="2338"/>
              <a:ext cx="715" cy="368"/>
            </a:xfrm>
            <a:prstGeom prst="flowChartDelay">
              <a:avLst/>
            </a:prstGeom>
            <a:solidFill>
              <a:srgbClr val="DAFB1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he-IL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 rot="15231744" flipV="1">
              <a:off x="3430" y="2434"/>
              <a:ext cx="82" cy="241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0" name="Text Box 44"/>
          <p:cNvSpPr txBox="1">
            <a:spLocks noChangeArrowheads="1"/>
          </p:cNvSpPr>
          <p:nvPr/>
        </p:nvSpPr>
        <p:spPr bwMode="auto">
          <a:xfrm>
            <a:off x="2175531" y="4079975"/>
            <a:ext cx="31151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e-IL" sz="2800" b="1" dirty="0">
                <a:solidFill>
                  <a:srgbClr val="FFFF00"/>
                </a:solidFill>
                <a:cs typeface="David" pitchFamily="34" charset="-79"/>
              </a:rPr>
              <a:t>כיוון הרוח</a:t>
            </a:r>
            <a:endParaRPr lang="en-US" sz="2800" b="1" dirty="0">
              <a:solidFill>
                <a:srgbClr val="FFFF00"/>
              </a:solidFill>
              <a:cs typeface="David" pitchFamily="34" charset="-79"/>
            </a:endParaRPr>
          </a:p>
        </p:txBody>
      </p:sp>
      <p:sp>
        <p:nvSpPr>
          <p:cNvPr id="41" name="AutoShape 45"/>
          <p:cNvSpPr>
            <a:spLocks noChangeArrowheads="1"/>
          </p:cNvSpPr>
          <p:nvPr/>
        </p:nvSpPr>
        <p:spPr bwMode="auto">
          <a:xfrm flipV="1">
            <a:off x="4355976" y="4543648"/>
            <a:ext cx="366308" cy="564750"/>
          </a:xfrm>
          <a:prstGeom prst="upArrow">
            <a:avLst>
              <a:gd name="adj1" fmla="val 50000"/>
              <a:gd name="adj2" fmla="val 6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e-IL"/>
          </a:p>
        </p:txBody>
      </p:sp>
      <p:sp>
        <p:nvSpPr>
          <p:cNvPr id="27" name="מלבן 26"/>
          <p:cNvSpPr/>
          <p:nvPr/>
        </p:nvSpPr>
        <p:spPr>
          <a:xfrm>
            <a:off x="2845761" y="725966"/>
            <a:ext cx="3576182" cy="9374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1846339" y="891207"/>
            <a:ext cx="4788534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solidFill>
                  <a:srgbClr val="FFFF00"/>
                </a:solidFill>
              </a:rPr>
              <a:t>איך נכוון את המפרש?</a:t>
            </a:r>
            <a:endParaRPr lang="he-IL" sz="3200" b="1" dirty="0">
              <a:solidFill>
                <a:srgbClr val="FFFF00"/>
              </a:solidFill>
            </a:endParaRPr>
          </a:p>
        </p:txBody>
      </p:sp>
      <p:pic>
        <p:nvPicPr>
          <p:cNvPr id="25" name="תמונה 2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80645" y1="65000" x2="81183" y2="38750"/>
                        <a14:foregroundMark x1="83333" y1="80000" x2="96774" y2="73750"/>
                        <a14:foregroundMark x1="89247" y1="78750" x2="89785" y2="95625"/>
                        <a14:foregroundMark x1="70430" y1="81875" x2="88710" y2="95625"/>
                        <a14:foregroundMark x1="53763" y1="57500" x2="31720" y2="65000"/>
                        <a14:foregroundMark x1="88710" y1="48125" x2="59677" y2="6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09359" y="3442771"/>
            <a:ext cx="948935" cy="816288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09324" y="3325661"/>
            <a:ext cx="897060" cy="897060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43546" y="3003210"/>
            <a:ext cx="897060" cy="897060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43350" y="3022512"/>
            <a:ext cx="897060" cy="8970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42940" y="5722531"/>
            <a:ext cx="1291097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b="1" dirty="0" smtClean="0"/>
              <a:t>לשאלה הבאה</a:t>
            </a:r>
            <a:endParaRPr lang="he-IL" sz="1000" b="1" dirty="0"/>
          </a:p>
        </p:txBody>
      </p:sp>
      <p:sp>
        <p:nvSpPr>
          <p:cNvPr id="31" name="Arc 33"/>
          <p:cNvSpPr>
            <a:spLocks/>
          </p:cNvSpPr>
          <p:nvPr/>
        </p:nvSpPr>
        <p:spPr bwMode="auto">
          <a:xfrm rot="18987606" flipH="1">
            <a:off x="4618294" y="5690670"/>
            <a:ext cx="207980" cy="1225071"/>
          </a:xfrm>
          <a:custGeom>
            <a:avLst/>
            <a:gdLst>
              <a:gd name="T0" fmla="*/ 0 w 19808"/>
              <a:gd name="T1" fmla="*/ 0 h 21600"/>
              <a:gd name="T2" fmla="*/ 6328 w 19808"/>
              <a:gd name="T3" fmla="*/ 14660 h 21600"/>
              <a:gd name="T4" fmla="*/ 0 w 19808"/>
              <a:gd name="T5" fmla="*/ 24384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808" h="21600" fill="none" extrusionOk="0">
                <a:moveTo>
                  <a:pt x="-1" y="0"/>
                </a:moveTo>
                <a:cubicBezTo>
                  <a:pt x="8598" y="0"/>
                  <a:pt x="16378" y="5100"/>
                  <a:pt x="19808" y="12985"/>
                </a:cubicBezTo>
              </a:path>
              <a:path w="19808" h="21600" stroke="0" extrusionOk="0">
                <a:moveTo>
                  <a:pt x="-1" y="0"/>
                </a:moveTo>
                <a:cubicBezTo>
                  <a:pt x="8598" y="0"/>
                  <a:pt x="16378" y="5100"/>
                  <a:pt x="19808" y="1298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אליפסה 38"/>
          <p:cNvSpPr/>
          <p:nvPr/>
        </p:nvSpPr>
        <p:spPr>
          <a:xfrm>
            <a:off x="-206338" y="4175811"/>
            <a:ext cx="10043306" cy="4576425"/>
          </a:xfrm>
          <a:prstGeom prst="ellipse">
            <a:avLst/>
          </a:prstGeom>
          <a:solidFill>
            <a:srgbClr val="030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2" name="Group 20"/>
          <p:cNvGrpSpPr>
            <a:grpSpLocks/>
          </p:cNvGrpSpPr>
          <p:nvPr/>
        </p:nvGrpSpPr>
        <p:grpSpPr bwMode="auto">
          <a:xfrm rot="16200000">
            <a:off x="3931076" y="5722532"/>
            <a:ext cx="1287463" cy="495352"/>
            <a:chOff x="2780" y="2338"/>
            <a:chExt cx="811" cy="368"/>
          </a:xfrm>
        </p:grpSpPr>
        <p:sp>
          <p:nvSpPr>
            <p:cNvPr id="43" name="AutoShape 31"/>
            <p:cNvSpPr>
              <a:spLocks noChangeArrowheads="1"/>
            </p:cNvSpPr>
            <p:nvPr/>
          </p:nvSpPr>
          <p:spPr bwMode="auto">
            <a:xfrm rot="10803674">
              <a:off x="2780" y="2338"/>
              <a:ext cx="715" cy="368"/>
            </a:xfrm>
            <a:prstGeom prst="flowChartDelay">
              <a:avLst/>
            </a:prstGeom>
            <a:solidFill>
              <a:srgbClr val="DAFB1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he-IL"/>
            </a:p>
          </p:txBody>
        </p:sp>
        <p:sp>
          <p:nvSpPr>
            <p:cNvPr id="44" name="Line 34"/>
            <p:cNvSpPr>
              <a:spLocks noChangeShapeType="1"/>
            </p:cNvSpPr>
            <p:nvPr/>
          </p:nvSpPr>
          <p:spPr bwMode="auto">
            <a:xfrm rot="15231744" flipV="1">
              <a:off x="3430" y="2434"/>
              <a:ext cx="82" cy="241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5" name="Arc 33"/>
          <p:cNvSpPr>
            <a:spLocks/>
          </p:cNvSpPr>
          <p:nvPr/>
        </p:nvSpPr>
        <p:spPr bwMode="auto">
          <a:xfrm rot="15682744" flipH="1">
            <a:off x="5191470" y="5562816"/>
            <a:ext cx="264175" cy="1410037"/>
          </a:xfrm>
          <a:custGeom>
            <a:avLst/>
            <a:gdLst>
              <a:gd name="T0" fmla="*/ 0 w 19808"/>
              <a:gd name="T1" fmla="*/ 0 h 21600"/>
              <a:gd name="T2" fmla="*/ 6328 w 19808"/>
              <a:gd name="T3" fmla="*/ 14660 h 21600"/>
              <a:gd name="T4" fmla="*/ 0 w 19808"/>
              <a:gd name="T5" fmla="*/ 24384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808" h="21600" fill="none" extrusionOk="0">
                <a:moveTo>
                  <a:pt x="-1" y="0"/>
                </a:moveTo>
                <a:cubicBezTo>
                  <a:pt x="8598" y="0"/>
                  <a:pt x="16378" y="5100"/>
                  <a:pt x="19808" y="12985"/>
                </a:cubicBezTo>
              </a:path>
              <a:path w="19808" h="21600" stroke="0" extrusionOk="0">
                <a:moveTo>
                  <a:pt x="-1" y="0"/>
                </a:moveTo>
                <a:cubicBezTo>
                  <a:pt x="8598" y="0"/>
                  <a:pt x="16378" y="5100"/>
                  <a:pt x="19808" y="1298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Text Box 44"/>
          <p:cNvSpPr txBox="1">
            <a:spLocks noChangeArrowheads="1"/>
          </p:cNvSpPr>
          <p:nvPr/>
        </p:nvSpPr>
        <p:spPr bwMode="auto">
          <a:xfrm>
            <a:off x="2327931" y="4232375"/>
            <a:ext cx="31151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e-IL" sz="2800" b="1" dirty="0">
                <a:solidFill>
                  <a:srgbClr val="FFFF00"/>
                </a:solidFill>
                <a:cs typeface="David" pitchFamily="34" charset="-79"/>
              </a:rPr>
              <a:t>כיוון הרוח</a:t>
            </a:r>
            <a:endParaRPr lang="en-US" sz="2800" b="1" dirty="0">
              <a:solidFill>
                <a:srgbClr val="FFFF00"/>
              </a:solidFill>
              <a:cs typeface="David" pitchFamily="34" charset="-79"/>
            </a:endParaRPr>
          </a:p>
        </p:txBody>
      </p:sp>
      <p:sp>
        <p:nvSpPr>
          <p:cNvPr id="49" name="AutoShape 45"/>
          <p:cNvSpPr>
            <a:spLocks noChangeArrowheads="1"/>
          </p:cNvSpPr>
          <p:nvPr/>
        </p:nvSpPr>
        <p:spPr bwMode="auto">
          <a:xfrm flipV="1">
            <a:off x="4508376" y="4696048"/>
            <a:ext cx="366308" cy="564750"/>
          </a:xfrm>
          <a:prstGeom prst="upArrow">
            <a:avLst>
              <a:gd name="adj1" fmla="val 50000"/>
              <a:gd name="adj2" fmla="val 6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e-IL"/>
          </a:p>
        </p:txBody>
      </p:sp>
      <p:sp>
        <p:nvSpPr>
          <p:cNvPr id="50" name="לחצן פעולה: קדימה או הבא 49">
            <a:hlinkClick r:id="" action="ppaction://hlinkshowjump?jump=nextslide" highlightClick="1"/>
          </p:cNvPr>
          <p:cNvSpPr/>
          <p:nvPr/>
        </p:nvSpPr>
        <p:spPr>
          <a:xfrm>
            <a:off x="8134872" y="5951899"/>
            <a:ext cx="792088" cy="792088"/>
          </a:xfrm>
          <a:prstGeom prst="actionButtonForwardNex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TextBox 50"/>
          <p:cNvSpPr txBox="1"/>
          <p:nvPr/>
        </p:nvSpPr>
        <p:spPr>
          <a:xfrm>
            <a:off x="7695340" y="5874931"/>
            <a:ext cx="1291097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b="1" dirty="0" smtClean="0"/>
              <a:t>לשאלה הבאה</a:t>
            </a:r>
            <a:endParaRPr lang="he-IL" sz="1000" b="1" dirty="0"/>
          </a:p>
        </p:txBody>
      </p:sp>
    </p:spTree>
    <p:extLst>
      <p:ext uri="{BB962C8B-B14F-4D97-AF65-F5344CB8AC3E}">
        <p14:creationId xmlns:p14="http://schemas.microsoft.com/office/powerpoint/2010/main" val="239288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http://a2.mzstatic.com/us/r1000/107/Purple/ba/cb/a0/mzl.cjosuwai.480x480-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5542"/>
          </a:xfrm>
          <a:prstGeom prst="rect">
            <a:avLst/>
          </a:prstGeom>
          <a:noFill/>
        </p:spPr>
      </p:pic>
      <p:pic>
        <p:nvPicPr>
          <p:cNvPr id="37" name="Picture 9" descr="C:\Users\User\Pictures\תמונות נבחרות\imagesCAS52N3Z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17" y="270933"/>
            <a:ext cx="1828800" cy="197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0" descr="C:\Users\User\Pictures\תמונות נבחרות\sailboat_through-binoculars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289" y="613295"/>
            <a:ext cx="1695676" cy="102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/>
          <p:cNvSpPr/>
          <p:nvPr/>
        </p:nvSpPr>
        <p:spPr>
          <a:xfrm>
            <a:off x="1553183" y="3420833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483463" y="346543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53154" y="3222450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4588" y="324027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9318001" y="1747897"/>
            <a:ext cx="1383973" cy="731747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/>
              <a:t>0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-1772501" y="1796729"/>
            <a:ext cx="1360113" cy="682915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5</a:t>
            </a:r>
          </a:p>
        </p:txBody>
      </p:sp>
      <p:sp>
        <p:nvSpPr>
          <p:cNvPr id="5" name="מלבן מעוגל 4">
            <a:hlinkClick r:id="" action="ppaction://noaction">
              <a:snd r:embed="rId6" name="explode.wav"/>
            </a:hlinkClick>
          </p:cNvPr>
          <p:cNvSpPr/>
          <p:nvPr/>
        </p:nvSpPr>
        <p:spPr>
          <a:xfrm>
            <a:off x="325481" y="2566359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פתוח עד הסוף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8" name="מלבן מעוגל 7">
            <a:hlinkClick r:id="" action="ppaction://noaction" highlightClick="1">
              <a:snd r:embed="rId7" name="applause.wav"/>
            </a:hlinkClick>
          </p:cNvPr>
          <p:cNvSpPr/>
          <p:nvPr/>
        </p:nvSpPr>
        <p:spPr>
          <a:xfrm rot="437659">
            <a:off x="6383815" y="2586557"/>
            <a:ext cx="24167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סגור </a:t>
            </a:r>
          </a:p>
          <a:p>
            <a:pPr algn="ctr"/>
            <a:r>
              <a:rPr lang="he-IL" sz="2000" b="1" dirty="0" smtClean="0">
                <a:solidFill>
                  <a:schemeClr val="tx1"/>
                </a:solidFill>
              </a:rPr>
              <a:t>פינה מעל פינה</a:t>
            </a:r>
            <a:endParaRPr lang="he-IL" sz="2000" b="1" dirty="0">
              <a:solidFill>
                <a:schemeClr val="tx1"/>
              </a:solidFill>
            </a:endParaRPr>
          </a:p>
        </p:txBody>
      </p:sp>
      <p:sp>
        <p:nvSpPr>
          <p:cNvPr id="10" name="מלבן מעוגל 9">
            <a:hlinkClick r:id="" action="ppaction://noaction">
              <a:snd r:embed="rId7" name="applause.wav"/>
            </a:hlinkClick>
          </p:cNvPr>
          <p:cNvSpPr/>
          <p:nvPr/>
        </p:nvSpPr>
        <p:spPr>
          <a:xfrm rot="157675">
            <a:off x="4601018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חצי פתוח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7" name="אליפסה 6"/>
          <p:cNvSpPr/>
          <p:nvPr/>
        </p:nvSpPr>
        <p:spPr>
          <a:xfrm>
            <a:off x="-358738" y="4023411"/>
            <a:ext cx="10043306" cy="4576425"/>
          </a:xfrm>
          <a:prstGeom prst="ellipse">
            <a:avLst/>
          </a:prstGeom>
          <a:solidFill>
            <a:srgbClr val="030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 rot="175128">
            <a:off x="2490136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פתוח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32" name="Group 20"/>
          <p:cNvGrpSpPr>
            <a:grpSpLocks/>
          </p:cNvGrpSpPr>
          <p:nvPr/>
        </p:nvGrpSpPr>
        <p:grpSpPr bwMode="auto">
          <a:xfrm rot="2421088">
            <a:off x="3931076" y="5722532"/>
            <a:ext cx="1287463" cy="495352"/>
            <a:chOff x="2780" y="2338"/>
            <a:chExt cx="811" cy="368"/>
          </a:xfrm>
        </p:grpSpPr>
        <p:sp>
          <p:nvSpPr>
            <p:cNvPr id="33" name="AutoShape 31"/>
            <p:cNvSpPr>
              <a:spLocks noChangeArrowheads="1"/>
            </p:cNvSpPr>
            <p:nvPr/>
          </p:nvSpPr>
          <p:spPr bwMode="auto">
            <a:xfrm rot="10803674">
              <a:off x="2780" y="2338"/>
              <a:ext cx="715" cy="368"/>
            </a:xfrm>
            <a:prstGeom prst="flowChartDelay">
              <a:avLst/>
            </a:prstGeom>
            <a:solidFill>
              <a:srgbClr val="DAFB1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he-IL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 rot="15231744" flipV="1">
              <a:off x="3430" y="2434"/>
              <a:ext cx="82" cy="241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0" name="Text Box 44"/>
          <p:cNvSpPr txBox="1">
            <a:spLocks noChangeArrowheads="1"/>
          </p:cNvSpPr>
          <p:nvPr/>
        </p:nvSpPr>
        <p:spPr bwMode="auto">
          <a:xfrm>
            <a:off x="2175531" y="4079975"/>
            <a:ext cx="31151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e-IL" sz="2800" b="1" dirty="0">
                <a:solidFill>
                  <a:srgbClr val="FFFF00"/>
                </a:solidFill>
                <a:cs typeface="David" pitchFamily="34" charset="-79"/>
              </a:rPr>
              <a:t>כיוון הרוח</a:t>
            </a:r>
            <a:endParaRPr lang="en-US" sz="2800" b="1" dirty="0">
              <a:solidFill>
                <a:srgbClr val="FFFF00"/>
              </a:solidFill>
              <a:cs typeface="David" pitchFamily="34" charset="-79"/>
            </a:endParaRPr>
          </a:p>
        </p:txBody>
      </p:sp>
      <p:sp>
        <p:nvSpPr>
          <p:cNvPr id="41" name="AutoShape 45"/>
          <p:cNvSpPr>
            <a:spLocks noChangeArrowheads="1"/>
          </p:cNvSpPr>
          <p:nvPr/>
        </p:nvSpPr>
        <p:spPr bwMode="auto">
          <a:xfrm flipV="1">
            <a:off x="4355976" y="4543648"/>
            <a:ext cx="366308" cy="564750"/>
          </a:xfrm>
          <a:prstGeom prst="upArrow">
            <a:avLst>
              <a:gd name="adj1" fmla="val 50000"/>
              <a:gd name="adj2" fmla="val 6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e-IL"/>
          </a:p>
        </p:txBody>
      </p:sp>
      <p:sp>
        <p:nvSpPr>
          <p:cNvPr id="27" name="מלבן 26"/>
          <p:cNvSpPr/>
          <p:nvPr/>
        </p:nvSpPr>
        <p:spPr>
          <a:xfrm>
            <a:off x="2845761" y="725966"/>
            <a:ext cx="3576182" cy="9374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1846339" y="891207"/>
            <a:ext cx="4788534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solidFill>
                  <a:srgbClr val="FFFF00"/>
                </a:solidFill>
              </a:rPr>
              <a:t>איך נכוון את המפרש?</a:t>
            </a:r>
            <a:endParaRPr lang="he-IL" sz="3200" b="1" dirty="0">
              <a:solidFill>
                <a:srgbClr val="FFFF00"/>
              </a:solidFill>
            </a:endParaRPr>
          </a:p>
        </p:txBody>
      </p:sp>
      <p:pic>
        <p:nvPicPr>
          <p:cNvPr id="25" name="תמונה 2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80645" y1="65000" x2="81183" y2="38750"/>
                        <a14:foregroundMark x1="83333" y1="80000" x2="96774" y2="73750"/>
                        <a14:foregroundMark x1="89247" y1="78750" x2="89785" y2="95625"/>
                        <a14:foregroundMark x1="70430" y1="81875" x2="88710" y2="95625"/>
                        <a14:foregroundMark x1="53763" y1="57500" x2="31720" y2="65000"/>
                        <a14:foregroundMark x1="88710" y1="48125" x2="59677" y2="6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33537" y="3425042"/>
            <a:ext cx="948935" cy="816288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07514" y="3347769"/>
            <a:ext cx="897060" cy="897060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43546" y="3003210"/>
            <a:ext cx="897060" cy="897060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43350" y="3022512"/>
            <a:ext cx="897060" cy="8970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42940" y="5722531"/>
            <a:ext cx="1291097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b="1" dirty="0" smtClean="0"/>
              <a:t>לשאלה הבאה</a:t>
            </a:r>
            <a:endParaRPr lang="he-IL" sz="1000" b="1" dirty="0"/>
          </a:p>
        </p:txBody>
      </p:sp>
      <p:sp>
        <p:nvSpPr>
          <p:cNvPr id="31" name="Arc 33"/>
          <p:cNvSpPr>
            <a:spLocks/>
          </p:cNvSpPr>
          <p:nvPr/>
        </p:nvSpPr>
        <p:spPr bwMode="auto">
          <a:xfrm rot="18987606" flipH="1">
            <a:off x="4618294" y="5690670"/>
            <a:ext cx="207980" cy="1225071"/>
          </a:xfrm>
          <a:custGeom>
            <a:avLst/>
            <a:gdLst>
              <a:gd name="T0" fmla="*/ 0 w 19808"/>
              <a:gd name="T1" fmla="*/ 0 h 21600"/>
              <a:gd name="T2" fmla="*/ 6328 w 19808"/>
              <a:gd name="T3" fmla="*/ 14660 h 21600"/>
              <a:gd name="T4" fmla="*/ 0 w 19808"/>
              <a:gd name="T5" fmla="*/ 24384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808" h="21600" fill="none" extrusionOk="0">
                <a:moveTo>
                  <a:pt x="-1" y="0"/>
                </a:moveTo>
                <a:cubicBezTo>
                  <a:pt x="8598" y="0"/>
                  <a:pt x="16378" y="5100"/>
                  <a:pt x="19808" y="12985"/>
                </a:cubicBezTo>
              </a:path>
              <a:path w="19808" h="21600" stroke="0" extrusionOk="0">
                <a:moveTo>
                  <a:pt x="-1" y="0"/>
                </a:moveTo>
                <a:cubicBezTo>
                  <a:pt x="8598" y="0"/>
                  <a:pt x="16378" y="5100"/>
                  <a:pt x="19808" y="1298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אליפסה 38"/>
          <p:cNvSpPr/>
          <p:nvPr/>
        </p:nvSpPr>
        <p:spPr>
          <a:xfrm>
            <a:off x="-206338" y="4175811"/>
            <a:ext cx="10043306" cy="4576425"/>
          </a:xfrm>
          <a:prstGeom prst="ellipse">
            <a:avLst/>
          </a:prstGeom>
          <a:solidFill>
            <a:srgbClr val="030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2" name="Group 20"/>
          <p:cNvGrpSpPr>
            <a:grpSpLocks/>
          </p:cNvGrpSpPr>
          <p:nvPr/>
        </p:nvGrpSpPr>
        <p:grpSpPr bwMode="auto">
          <a:xfrm rot="8753607">
            <a:off x="3931076" y="5722532"/>
            <a:ext cx="1287463" cy="495352"/>
            <a:chOff x="2780" y="2338"/>
            <a:chExt cx="811" cy="368"/>
          </a:xfrm>
        </p:grpSpPr>
        <p:sp>
          <p:nvSpPr>
            <p:cNvPr id="43" name="AutoShape 31"/>
            <p:cNvSpPr>
              <a:spLocks noChangeArrowheads="1"/>
            </p:cNvSpPr>
            <p:nvPr/>
          </p:nvSpPr>
          <p:spPr bwMode="auto">
            <a:xfrm rot="10803674">
              <a:off x="2780" y="2338"/>
              <a:ext cx="715" cy="368"/>
            </a:xfrm>
            <a:prstGeom prst="flowChartDelay">
              <a:avLst/>
            </a:prstGeom>
            <a:solidFill>
              <a:srgbClr val="DAFB1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he-IL"/>
            </a:p>
          </p:txBody>
        </p:sp>
        <p:sp>
          <p:nvSpPr>
            <p:cNvPr id="44" name="Line 34"/>
            <p:cNvSpPr>
              <a:spLocks noChangeShapeType="1"/>
            </p:cNvSpPr>
            <p:nvPr/>
          </p:nvSpPr>
          <p:spPr bwMode="auto">
            <a:xfrm rot="15231744" flipV="1">
              <a:off x="3430" y="2434"/>
              <a:ext cx="82" cy="241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5" name="Arc 33"/>
          <p:cNvSpPr>
            <a:spLocks/>
          </p:cNvSpPr>
          <p:nvPr/>
        </p:nvSpPr>
        <p:spPr bwMode="auto">
          <a:xfrm rot="3563412">
            <a:off x="4171785" y="5517922"/>
            <a:ext cx="368384" cy="1431862"/>
          </a:xfrm>
          <a:custGeom>
            <a:avLst/>
            <a:gdLst>
              <a:gd name="T0" fmla="*/ 0 w 19808"/>
              <a:gd name="T1" fmla="*/ 0 h 21600"/>
              <a:gd name="T2" fmla="*/ 6328 w 19808"/>
              <a:gd name="T3" fmla="*/ 14660 h 21600"/>
              <a:gd name="T4" fmla="*/ 0 w 19808"/>
              <a:gd name="T5" fmla="*/ 24384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808" h="21600" fill="none" extrusionOk="0">
                <a:moveTo>
                  <a:pt x="-1" y="0"/>
                </a:moveTo>
                <a:cubicBezTo>
                  <a:pt x="8598" y="0"/>
                  <a:pt x="16378" y="5100"/>
                  <a:pt x="19808" y="12985"/>
                </a:cubicBezTo>
              </a:path>
              <a:path w="19808" h="21600" stroke="0" extrusionOk="0">
                <a:moveTo>
                  <a:pt x="-1" y="0"/>
                </a:moveTo>
                <a:cubicBezTo>
                  <a:pt x="8598" y="0"/>
                  <a:pt x="16378" y="5100"/>
                  <a:pt x="19808" y="1298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Text Box 44"/>
          <p:cNvSpPr txBox="1">
            <a:spLocks noChangeArrowheads="1"/>
          </p:cNvSpPr>
          <p:nvPr/>
        </p:nvSpPr>
        <p:spPr bwMode="auto">
          <a:xfrm>
            <a:off x="2327931" y="4232375"/>
            <a:ext cx="31151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e-IL" sz="2800" b="1" dirty="0">
                <a:solidFill>
                  <a:srgbClr val="FFFF00"/>
                </a:solidFill>
                <a:cs typeface="David" pitchFamily="34" charset="-79"/>
              </a:rPr>
              <a:t>כיוון הרוח</a:t>
            </a:r>
            <a:endParaRPr lang="en-US" sz="2800" b="1" dirty="0">
              <a:solidFill>
                <a:srgbClr val="FFFF00"/>
              </a:solidFill>
              <a:cs typeface="David" pitchFamily="34" charset="-79"/>
            </a:endParaRPr>
          </a:p>
        </p:txBody>
      </p:sp>
      <p:sp>
        <p:nvSpPr>
          <p:cNvPr id="49" name="AutoShape 45"/>
          <p:cNvSpPr>
            <a:spLocks noChangeArrowheads="1"/>
          </p:cNvSpPr>
          <p:nvPr/>
        </p:nvSpPr>
        <p:spPr bwMode="auto">
          <a:xfrm flipV="1">
            <a:off x="4508376" y="4696048"/>
            <a:ext cx="366308" cy="564750"/>
          </a:xfrm>
          <a:prstGeom prst="upArrow">
            <a:avLst>
              <a:gd name="adj1" fmla="val 50000"/>
              <a:gd name="adj2" fmla="val 6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e-IL"/>
          </a:p>
        </p:txBody>
      </p:sp>
      <p:sp>
        <p:nvSpPr>
          <p:cNvPr id="50" name="לחצן פעולה: קדימה או הבא 49">
            <a:hlinkClick r:id="" action="ppaction://hlinkshowjump?jump=nextslide" highlightClick="1"/>
          </p:cNvPr>
          <p:cNvSpPr/>
          <p:nvPr/>
        </p:nvSpPr>
        <p:spPr>
          <a:xfrm>
            <a:off x="8134872" y="5951899"/>
            <a:ext cx="792088" cy="792088"/>
          </a:xfrm>
          <a:prstGeom prst="actionButtonForwardNex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TextBox 50"/>
          <p:cNvSpPr txBox="1"/>
          <p:nvPr/>
        </p:nvSpPr>
        <p:spPr>
          <a:xfrm>
            <a:off x="7695340" y="5874931"/>
            <a:ext cx="1291097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b="1" dirty="0" smtClean="0"/>
              <a:t>לשאלה הבאה</a:t>
            </a:r>
            <a:endParaRPr lang="he-IL" sz="1000" b="1" dirty="0"/>
          </a:p>
        </p:txBody>
      </p:sp>
    </p:spTree>
    <p:extLst>
      <p:ext uri="{BB962C8B-B14F-4D97-AF65-F5344CB8AC3E}">
        <p14:creationId xmlns:p14="http://schemas.microsoft.com/office/powerpoint/2010/main" val="40798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http://a2.mzstatic.com/us/r1000/107/Purple/ba/cb/a0/mzl.cjosuwai.480x480-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5542"/>
          </a:xfrm>
          <a:prstGeom prst="rect">
            <a:avLst/>
          </a:prstGeom>
          <a:noFill/>
        </p:spPr>
      </p:pic>
      <p:pic>
        <p:nvPicPr>
          <p:cNvPr id="37" name="Picture 9" descr="C:\Users\User\Pictures\תמונות נבחרות\imagesCAS52N3Z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17" y="270933"/>
            <a:ext cx="1828800" cy="197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0" descr="C:\Users\User\Pictures\תמונות נבחרות\sailboat_through-binoculars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289" y="613295"/>
            <a:ext cx="1695676" cy="102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/>
          <p:cNvSpPr/>
          <p:nvPr/>
        </p:nvSpPr>
        <p:spPr>
          <a:xfrm>
            <a:off x="1553183" y="3420833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483463" y="346543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53154" y="3222450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4588" y="324027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9318001" y="1747897"/>
            <a:ext cx="1383973" cy="731747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/>
              <a:t>0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-1772501" y="1796729"/>
            <a:ext cx="1360113" cy="682915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5</a:t>
            </a:r>
          </a:p>
        </p:txBody>
      </p:sp>
      <p:sp>
        <p:nvSpPr>
          <p:cNvPr id="5" name="מלבן מעוגל 4">
            <a:hlinkClick r:id="" action="ppaction://noaction">
              <a:snd r:embed="rId6" name="applause.wav"/>
            </a:hlinkClick>
          </p:cNvPr>
          <p:cNvSpPr/>
          <p:nvPr/>
        </p:nvSpPr>
        <p:spPr>
          <a:xfrm>
            <a:off x="325481" y="2566359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8" name="מלבן מעוגל 7">
            <a:hlinkClick r:id="" action="ppaction://noaction" highlightClick="1">
              <a:snd r:embed="rId7" name="explode.wav"/>
            </a:hlinkClick>
          </p:cNvPr>
          <p:cNvSpPr/>
          <p:nvPr/>
        </p:nvSpPr>
        <p:spPr>
          <a:xfrm rot="437659">
            <a:off x="6383815" y="2586557"/>
            <a:ext cx="24167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10" name="מלבן מעוגל 9">
            <a:hlinkClick r:id="" action="ppaction://noaction">
              <a:snd r:embed="rId7" name="explode.wav"/>
            </a:hlinkClick>
          </p:cNvPr>
          <p:cNvSpPr/>
          <p:nvPr/>
        </p:nvSpPr>
        <p:spPr>
          <a:xfrm rot="157675">
            <a:off x="4601018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ימני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7" name="אליפסה 6"/>
          <p:cNvSpPr/>
          <p:nvPr/>
        </p:nvSpPr>
        <p:spPr>
          <a:xfrm>
            <a:off x="-358738" y="4023411"/>
            <a:ext cx="10043306" cy="4576425"/>
          </a:xfrm>
          <a:prstGeom prst="ellipse">
            <a:avLst/>
          </a:prstGeom>
          <a:solidFill>
            <a:srgbClr val="030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>
            <a:hlinkClick r:id="" action="ppaction://noaction">
              <a:snd r:embed="rId7" name="explode.wav"/>
            </a:hlinkClick>
          </p:cNvPr>
          <p:cNvSpPr/>
          <p:nvPr/>
        </p:nvSpPr>
        <p:spPr>
          <a:xfrm rot="175128">
            <a:off x="2490136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שמאלי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Text Box 44"/>
          <p:cNvSpPr txBox="1">
            <a:spLocks noChangeArrowheads="1"/>
          </p:cNvSpPr>
          <p:nvPr/>
        </p:nvSpPr>
        <p:spPr bwMode="auto">
          <a:xfrm>
            <a:off x="2175531" y="4079975"/>
            <a:ext cx="31151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e-IL" sz="2800" b="1" dirty="0">
                <a:solidFill>
                  <a:srgbClr val="FFFF00"/>
                </a:solidFill>
                <a:cs typeface="David" pitchFamily="34" charset="-79"/>
              </a:rPr>
              <a:t>כיוון הרוח</a:t>
            </a:r>
            <a:endParaRPr lang="en-US" sz="2800" b="1" dirty="0">
              <a:solidFill>
                <a:srgbClr val="FFFF00"/>
              </a:solidFill>
              <a:cs typeface="David" pitchFamily="34" charset="-79"/>
            </a:endParaRPr>
          </a:p>
        </p:txBody>
      </p:sp>
      <p:sp>
        <p:nvSpPr>
          <p:cNvPr id="41" name="AutoShape 45"/>
          <p:cNvSpPr>
            <a:spLocks noChangeArrowheads="1"/>
          </p:cNvSpPr>
          <p:nvPr/>
        </p:nvSpPr>
        <p:spPr bwMode="auto">
          <a:xfrm flipV="1">
            <a:off x="4355976" y="4543648"/>
            <a:ext cx="366308" cy="564750"/>
          </a:xfrm>
          <a:prstGeom prst="upArrow">
            <a:avLst>
              <a:gd name="adj1" fmla="val 50000"/>
              <a:gd name="adj2" fmla="val 6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e-IL"/>
          </a:p>
        </p:txBody>
      </p:sp>
      <p:sp>
        <p:nvSpPr>
          <p:cNvPr id="27" name="מלבן 26"/>
          <p:cNvSpPr/>
          <p:nvPr/>
        </p:nvSpPr>
        <p:spPr>
          <a:xfrm>
            <a:off x="2845761" y="725966"/>
            <a:ext cx="3576182" cy="9374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2058355" y="902307"/>
            <a:ext cx="4934189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solidFill>
                  <a:srgbClr val="FFFF00"/>
                </a:solidFill>
              </a:rPr>
              <a:t>באיזו מפנה הסירה מפליגה?</a:t>
            </a:r>
            <a:endParaRPr lang="he-IL" sz="3200" b="1" dirty="0">
              <a:solidFill>
                <a:srgbClr val="FFFF00"/>
              </a:solidFill>
            </a:endParaRPr>
          </a:p>
        </p:txBody>
      </p:sp>
      <p:pic>
        <p:nvPicPr>
          <p:cNvPr id="25" name="תמונה 24">
            <a:hlinkClick r:id="" action="ppaction://noaction">
              <a:snd r:embed="rId6" name="applause.wav"/>
            </a:hlinkClick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80645" y1="65000" x2="81183" y2="38750"/>
                        <a14:foregroundMark x1="83333" y1="80000" x2="96774" y2="73750"/>
                        <a14:foregroundMark x1="89247" y1="78750" x2="89785" y2="95625"/>
                        <a14:foregroundMark x1="70430" y1="81875" x2="88710" y2="95625"/>
                        <a14:foregroundMark x1="53763" y1="57500" x2="31720" y2="65000"/>
                        <a14:foregroundMark x1="88710" y1="48125" x2="59677" y2="6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22226" y="3080350"/>
            <a:ext cx="948935" cy="816288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42386" y="3338903"/>
            <a:ext cx="897060" cy="897060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01664" y="3270610"/>
            <a:ext cx="897060" cy="897060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43350" y="3025350"/>
            <a:ext cx="897060" cy="8970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42940" y="5722531"/>
            <a:ext cx="1291097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b="1" dirty="0" smtClean="0"/>
              <a:t>לשאלה הבאה</a:t>
            </a:r>
            <a:endParaRPr lang="he-IL" sz="1000" b="1" dirty="0"/>
          </a:p>
        </p:txBody>
      </p:sp>
      <p:grpSp>
        <p:nvGrpSpPr>
          <p:cNvPr id="30" name="Group 20"/>
          <p:cNvGrpSpPr>
            <a:grpSpLocks/>
          </p:cNvGrpSpPr>
          <p:nvPr/>
        </p:nvGrpSpPr>
        <p:grpSpPr bwMode="auto">
          <a:xfrm rot="5400000" flipH="1">
            <a:off x="3672647" y="5389744"/>
            <a:ext cx="1197027" cy="1010002"/>
            <a:chOff x="2780" y="2338"/>
            <a:chExt cx="811" cy="777"/>
          </a:xfrm>
        </p:grpSpPr>
        <p:sp>
          <p:nvSpPr>
            <p:cNvPr id="31" name="AutoShape 31"/>
            <p:cNvSpPr>
              <a:spLocks noChangeArrowheads="1"/>
            </p:cNvSpPr>
            <p:nvPr/>
          </p:nvSpPr>
          <p:spPr bwMode="auto">
            <a:xfrm rot="10803674">
              <a:off x="2780" y="2338"/>
              <a:ext cx="715" cy="368"/>
            </a:xfrm>
            <a:prstGeom prst="flowChartDelay">
              <a:avLst/>
            </a:prstGeom>
            <a:solidFill>
              <a:srgbClr val="DAFB1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he-IL"/>
            </a:p>
          </p:txBody>
        </p:sp>
        <p:sp>
          <p:nvSpPr>
            <p:cNvPr id="39" name="Arc 33"/>
            <p:cNvSpPr>
              <a:spLocks/>
            </p:cNvSpPr>
            <p:nvPr/>
          </p:nvSpPr>
          <p:spPr bwMode="auto">
            <a:xfrm rot="16487095" flipH="1">
              <a:off x="2737" y="2738"/>
              <a:ext cx="586" cy="168"/>
            </a:xfrm>
            <a:custGeom>
              <a:avLst/>
              <a:gdLst>
                <a:gd name="T0" fmla="*/ 0 w 19808"/>
                <a:gd name="T1" fmla="*/ 0 h 21600"/>
                <a:gd name="T2" fmla="*/ 6328 w 19808"/>
                <a:gd name="T3" fmla="*/ 14660 h 21600"/>
                <a:gd name="T4" fmla="*/ 0 w 19808"/>
                <a:gd name="T5" fmla="*/ 24384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808" h="21600" fill="none" extrusionOk="0">
                  <a:moveTo>
                    <a:pt x="-1" y="0"/>
                  </a:moveTo>
                  <a:cubicBezTo>
                    <a:pt x="8598" y="0"/>
                    <a:pt x="16378" y="5100"/>
                    <a:pt x="19808" y="12985"/>
                  </a:cubicBezTo>
                </a:path>
                <a:path w="19808" h="21600" stroke="0" extrusionOk="0">
                  <a:moveTo>
                    <a:pt x="-1" y="0"/>
                  </a:moveTo>
                  <a:cubicBezTo>
                    <a:pt x="8598" y="0"/>
                    <a:pt x="16378" y="5100"/>
                    <a:pt x="19808" y="12985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34"/>
            <p:cNvSpPr>
              <a:spLocks noChangeShapeType="1"/>
            </p:cNvSpPr>
            <p:nvPr/>
          </p:nvSpPr>
          <p:spPr bwMode="auto">
            <a:xfrm rot="15231744" flipV="1">
              <a:off x="3430" y="2434"/>
              <a:ext cx="82" cy="241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6550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http://a2.mzstatic.com/us/r1000/107/Purple/ba/cb/a0/mzl.cjosuwai.480x480-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5542"/>
          </a:xfrm>
          <a:prstGeom prst="rect">
            <a:avLst/>
          </a:prstGeom>
          <a:noFill/>
        </p:spPr>
      </p:pic>
      <p:pic>
        <p:nvPicPr>
          <p:cNvPr id="37" name="Picture 9" descr="C:\Users\User\Pictures\תמונות נבחרות\imagesCAS52N3Z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17" y="270933"/>
            <a:ext cx="1828800" cy="197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0" descr="C:\Users\User\Pictures\תמונות נבחרות\sailboat_through-binoculars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289" y="613295"/>
            <a:ext cx="1695676" cy="102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/>
          <p:cNvSpPr/>
          <p:nvPr/>
        </p:nvSpPr>
        <p:spPr>
          <a:xfrm>
            <a:off x="1553183" y="3420833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483463" y="346543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53154" y="3222450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4588" y="324027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9318001" y="1747897"/>
            <a:ext cx="1383973" cy="731747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/>
              <a:t>0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-1772501" y="1796729"/>
            <a:ext cx="1360113" cy="682915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5</a:t>
            </a:r>
          </a:p>
        </p:txBody>
      </p:sp>
      <p:sp>
        <p:nvSpPr>
          <p:cNvPr id="5" name="מלבן מעוגל 4">
            <a:hlinkClick r:id="" action="ppaction://noaction">
              <a:snd r:embed="rId6" name="explode.wav"/>
            </a:hlinkClick>
          </p:cNvPr>
          <p:cNvSpPr/>
          <p:nvPr/>
        </p:nvSpPr>
        <p:spPr>
          <a:xfrm>
            <a:off x="325481" y="2566359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8" name="מלבן מעוגל 7">
            <a:hlinkClick r:id="" action="ppaction://noaction" highlightClick="1">
              <a:snd r:embed="rId6" name="explode.wav"/>
            </a:hlinkClick>
          </p:cNvPr>
          <p:cNvSpPr/>
          <p:nvPr/>
        </p:nvSpPr>
        <p:spPr>
          <a:xfrm rot="437659">
            <a:off x="6383815" y="2586557"/>
            <a:ext cx="24167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10" name="מלבן מעוגל 9">
            <a:hlinkClick r:id="" action="ppaction://noaction">
              <a:snd r:embed="rId7" name="applause.wav"/>
            </a:hlinkClick>
          </p:cNvPr>
          <p:cNvSpPr/>
          <p:nvPr/>
        </p:nvSpPr>
        <p:spPr>
          <a:xfrm rot="157675">
            <a:off x="4601018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ימני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7" name="אליפסה 6"/>
          <p:cNvSpPr/>
          <p:nvPr/>
        </p:nvSpPr>
        <p:spPr>
          <a:xfrm>
            <a:off x="-358738" y="4023411"/>
            <a:ext cx="10043306" cy="4576425"/>
          </a:xfrm>
          <a:prstGeom prst="ellipse">
            <a:avLst/>
          </a:prstGeom>
          <a:solidFill>
            <a:srgbClr val="030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>
            <a:hlinkClick r:id="" action="ppaction://noaction">
              <a:snd r:embed="rId6" name="explode.wav"/>
            </a:hlinkClick>
          </p:cNvPr>
          <p:cNvSpPr/>
          <p:nvPr/>
        </p:nvSpPr>
        <p:spPr>
          <a:xfrm rot="175128">
            <a:off x="2490136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שמאלי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Text Box 44"/>
          <p:cNvSpPr txBox="1">
            <a:spLocks noChangeArrowheads="1"/>
          </p:cNvSpPr>
          <p:nvPr/>
        </p:nvSpPr>
        <p:spPr bwMode="auto">
          <a:xfrm>
            <a:off x="2175531" y="4079975"/>
            <a:ext cx="31151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e-IL" sz="2800" b="1" dirty="0">
                <a:solidFill>
                  <a:srgbClr val="FFFF00"/>
                </a:solidFill>
                <a:cs typeface="David" pitchFamily="34" charset="-79"/>
              </a:rPr>
              <a:t>כיוון הרוח</a:t>
            </a:r>
            <a:endParaRPr lang="en-US" sz="2800" b="1" dirty="0">
              <a:solidFill>
                <a:srgbClr val="FFFF00"/>
              </a:solidFill>
              <a:cs typeface="David" pitchFamily="34" charset="-79"/>
            </a:endParaRPr>
          </a:p>
        </p:txBody>
      </p:sp>
      <p:sp>
        <p:nvSpPr>
          <p:cNvPr id="41" name="AutoShape 45"/>
          <p:cNvSpPr>
            <a:spLocks noChangeArrowheads="1"/>
          </p:cNvSpPr>
          <p:nvPr/>
        </p:nvSpPr>
        <p:spPr bwMode="auto">
          <a:xfrm flipV="1">
            <a:off x="4355976" y="4543648"/>
            <a:ext cx="366308" cy="564750"/>
          </a:xfrm>
          <a:prstGeom prst="upArrow">
            <a:avLst>
              <a:gd name="adj1" fmla="val 50000"/>
              <a:gd name="adj2" fmla="val 6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e-IL"/>
          </a:p>
        </p:txBody>
      </p:sp>
      <p:sp>
        <p:nvSpPr>
          <p:cNvPr id="27" name="מלבן 26"/>
          <p:cNvSpPr/>
          <p:nvPr/>
        </p:nvSpPr>
        <p:spPr>
          <a:xfrm>
            <a:off x="2845761" y="725966"/>
            <a:ext cx="3576182" cy="9374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2072035" y="860401"/>
            <a:ext cx="4934189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solidFill>
                  <a:srgbClr val="FFFF00"/>
                </a:solidFill>
              </a:rPr>
              <a:t>באיזו מפנה הסירה מפליגה?</a:t>
            </a:r>
            <a:endParaRPr lang="he-IL" sz="3200" b="1" dirty="0">
              <a:solidFill>
                <a:srgbClr val="FFFF00"/>
              </a:solidFill>
            </a:endParaRPr>
          </a:p>
        </p:txBody>
      </p:sp>
      <p:pic>
        <p:nvPicPr>
          <p:cNvPr id="25" name="תמונה 2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80645" y1="65000" x2="81183" y2="38750"/>
                        <a14:foregroundMark x1="83333" y1="80000" x2="96774" y2="73750"/>
                        <a14:foregroundMark x1="89247" y1="78750" x2="89785" y2="95625"/>
                        <a14:foregroundMark x1="70430" y1="81875" x2="88710" y2="95625"/>
                        <a14:foregroundMark x1="53763" y1="57500" x2="31720" y2="65000"/>
                        <a14:foregroundMark x1="88710" y1="48125" x2="59677" y2="6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02089" y="3118268"/>
            <a:ext cx="948935" cy="816288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4952" y="3330699"/>
            <a:ext cx="897060" cy="897060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43546" y="3003210"/>
            <a:ext cx="897060" cy="897060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67947" y="3263525"/>
            <a:ext cx="897060" cy="8970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42940" y="5722531"/>
            <a:ext cx="1291097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b="1" dirty="0" smtClean="0"/>
              <a:t>לשאלה הבאה</a:t>
            </a:r>
            <a:endParaRPr lang="he-IL" sz="1000" b="1" dirty="0"/>
          </a:p>
        </p:txBody>
      </p:sp>
      <p:grpSp>
        <p:nvGrpSpPr>
          <p:cNvPr id="30" name="Group 20"/>
          <p:cNvGrpSpPr>
            <a:grpSpLocks/>
          </p:cNvGrpSpPr>
          <p:nvPr/>
        </p:nvGrpSpPr>
        <p:grpSpPr bwMode="auto">
          <a:xfrm rot="2500511">
            <a:off x="3707682" y="5643034"/>
            <a:ext cx="1515841" cy="500451"/>
            <a:chOff x="2780" y="2338"/>
            <a:chExt cx="1027" cy="385"/>
          </a:xfrm>
        </p:grpSpPr>
        <p:sp>
          <p:nvSpPr>
            <p:cNvPr id="31" name="AutoShape 31"/>
            <p:cNvSpPr>
              <a:spLocks noChangeArrowheads="1"/>
            </p:cNvSpPr>
            <p:nvPr/>
          </p:nvSpPr>
          <p:spPr bwMode="auto">
            <a:xfrm rot="10803674">
              <a:off x="2780" y="2338"/>
              <a:ext cx="715" cy="368"/>
            </a:xfrm>
            <a:prstGeom prst="flowChartDelay">
              <a:avLst/>
            </a:prstGeom>
            <a:solidFill>
              <a:srgbClr val="DAFB1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he-IL"/>
            </a:p>
          </p:txBody>
        </p:sp>
        <p:sp>
          <p:nvSpPr>
            <p:cNvPr id="39" name="Arc 33"/>
            <p:cNvSpPr>
              <a:spLocks/>
            </p:cNvSpPr>
            <p:nvPr/>
          </p:nvSpPr>
          <p:spPr bwMode="auto">
            <a:xfrm rot="16487095" flipH="1">
              <a:off x="3312" y="2228"/>
              <a:ext cx="160" cy="830"/>
            </a:xfrm>
            <a:custGeom>
              <a:avLst/>
              <a:gdLst>
                <a:gd name="T0" fmla="*/ 0 w 19808"/>
                <a:gd name="T1" fmla="*/ 0 h 21600"/>
                <a:gd name="T2" fmla="*/ 6328 w 19808"/>
                <a:gd name="T3" fmla="*/ 14660 h 21600"/>
                <a:gd name="T4" fmla="*/ 0 w 19808"/>
                <a:gd name="T5" fmla="*/ 24384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808" h="21600" fill="none" extrusionOk="0">
                  <a:moveTo>
                    <a:pt x="-1" y="0"/>
                  </a:moveTo>
                  <a:cubicBezTo>
                    <a:pt x="8598" y="0"/>
                    <a:pt x="16378" y="5100"/>
                    <a:pt x="19808" y="12985"/>
                  </a:cubicBezTo>
                </a:path>
                <a:path w="19808" h="21600" stroke="0" extrusionOk="0">
                  <a:moveTo>
                    <a:pt x="-1" y="0"/>
                  </a:moveTo>
                  <a:cubicBezTo>
                    <a:pt x="8598" y="0"/>
                    <a:pt x="16378" y="5100"/>
                    <a:pt x="19808" y="12985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34"/>
            <p:cNvSpPr>
              <a:spLocks noChangeShapeType="1"/>
            </p:cNvSpPr>
            <p:nvPr/>
          </p:nvSpPr>
          <p:spPr bwMode="auto">
            <a:xfrm rot="15231744" flipV="1">
              <a:off x="3430" y="2434"/>
              <a:ext cx="82" cy="241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9911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http://a2.mzstatic.com/us/r1000/107/Purple/ba/cb/a0/mzl.cjosuwai.480x480-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5542"/>
          </a:xfrm>
          <a:prstGeom prst="rect">
            <a:avLst/>
          </a:prstGeom>
          <a:noFill/>
        </p:spPr>
      </p:pic>
      <p:pic>
        <p:nvPicPr>
          <p:cNvPr id="37" name="Picture 9" descr="C:\Users\User\Pictures\תמונות נבחרות\imagesCAS52N3Z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17" y="270933"/>
            <a:ext cx="1828800" cy="197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0" descr="C:\Users\User\Pictures\תמונות נבחרות\sailboat_through-binoculars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289" y="613295"/>
            <a:ext cx="1695676" cy="102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/>
          <p:cNvSpPr/>
          <p:nvPr/>
        </p:nvSpPr>
        <p:spPr>
          <a:xfrm>
            <a:off x="1553183" y="3420833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483463" y="346543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53154" y="3222450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4588" y="324027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9318001" y="1747897"/>
            <a:ext cx="1383973" cy="731747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/>
              <a:t>0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-1772501" y="1796729"/>
            <a:ext cx="1360113" cy="682915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5</a:t>
            </a:r>
          </a:p>
        </p:txBody>
      </p:sp>
      <p:sp>
        <p:nvSpPr>
          <p:cNvPr id="5" name="מלבן מעוגל 4">
            <a:hlinkClick r:id="" action="ppaction://noaction">
              <a:snd r:embed="rId6" name="explode.wav"/>
            </a:hlinkClick>
          </p:cNvPr>
          <p:cNvSpPr/>
          <p:nvPr/>
        </p:nvSpPr>
        <p:spPr>
          <a:xfrm>
            <a:off x="325481" y="2566359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8" name="מלבן מעוגל 7">
            <a:hlinkClick r:id="" action="ppaction://noaction" highlightClick="1">
              <a:snd r:embed="rId6" name="explode.wav"/>
            </a:hlinkClick>
          </p:cNvPr>
          <p:cNvSpPr/>
          <p:nvPr/>
        </p:nvSpPr>
        <p:spPr>
          <a:xfrm rot="437659">
            <a:off x="6383815" y="2586557"/>
            <a:ext cx="24167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10" name="מלבן מעוגל 9">
            <a:hlinkClick r:id="" action="ppaction://noaction">
              <a:snd r:embed="rId6" name="explode.wav"/>
            </a:hlinkClick>
          </p:cNvPr>
          <p:cNvSpPr/>
          <p:nvPr/>
        </p:nvSpPr>
        <p:spPr>
          <a:xfrm rot="157675">
            <a:off x="4601018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ימני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7" name="אליפסה 6"/>
          <p:cNvSpPr/>
          <p:nvPr/>
        </p:nvSpPr>
        <p:spPr>
          <a:xfrm>
            <a:off x="-358738" y="4023411"/>
            <a:ext cx="10043306" cy="4576425"/>
          </a:xfrm>
          <a:prstGeom prst="ellipse">
            <a:avLst/>
          </a:prstGeom>
          <a:solidFill>
            <a:srgbClr val="030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>
            <a:hlinkClick r:id="" action="ppaction://noaction">
              <a:snd r:embed="rId7" name="applause.wav"/>
            </a:hlinkClick>
          </p:cNvPr>
          <p:cNvSpPr/>
          <p:nvPr/>
        </p:nvSpPr>
        <p:spPr>
          <a:xfrm rot="175128">
            <a:off x="2490136" y="2354995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chemeClr val="tx1"/>
                </a:solidFill>
              </a:rPr>
              <a:t>שמאלי</a:t>
            </a:r>
            <a:endParaRPr lang="he-IL" sz="3200" b="1" dirty="0">
              <a:solidFill>
                <a:schemeClr val="tx1"/>
              </a:solidFill>
            </a:endParaRP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Text Box 44"/>
          <p:cNvSpPr txBox="1">
            <a:spLocks noChangeArrowheads="1"/>
          </p:cNvSpPr>
          <p:nvPr/>
        </p:nvSpPr>
        <p:spPr bwMode="auto">
          <a:xfrm>
            <a:off x="2175531" y="4079975"/>
            <a:ext cx="31151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e-IL" sz="2800" b="1" dirty="0">
                <a:solidFill>
                  <a:srgbClr val="FFFF00"/>
                </a:solidFill>
                <a:cs typeface="David" pitchFamily="34" charset="-79"/>
              </a:rPr>
              <a:t>כיוון הרוח</a:t>
            </a:r>
            <a:endParaRPr lang="en-US" sz="2800" b="1" dirty="0">
              <a:solidFill>
                <a:srgbClr val="FFFF00"/>
              </a:solidFill>
              <a:cs typeface="David" pitchFamily="34" charset="-79"/>
            </a:endParaRPr>
          </a:p>
        </p:txBody>
      </p:sp>
      <p:sp>
        <p:nvSpPr>
          <p:cNvPr id="41" name="AutoShape 45"/>
          <p:cNvSpPr>
            <a:spLocks noChangeArrowheads="1"/>
          </p:cNvSpPr>
          <p:nvPr/>
        </p:nvSpPr>
        <p:spPr bwMode="auto">
          <a:xfrm flipV="1">
            <a:off x="4355976" y="4543648"/>
            <a:ext cx="366308" cy="564750"/>
          </a:xfrm>
          <a:prstGeom prst="upArrow">
            <a:avLst>
              <a:gd name="adj1" fmla="val 50000"/>
              <a:gd name="adj2" fmla="val 6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e-IL"/>
          </a:p>
        </p:txBody>
      </p:sp>
      <p:sp>
        <p:nvSpPr>
          <p:cNvPr id="27" name="מלבן 26"/>
          <p:cNvSpPr/>
          <p:nvPr/>
        </p:nvSpPr>
        <p:spPr>
          <a:xfrm>
            <a:off x="2845761" y="725966"/>
            <a:ext cx="3576182" cy="9374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1995093" y="905273"/>
            <a:ext cx="5088073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solidFill>
                  <a:srgbClr val="FFFF00"/>
                </a:solidFill>
              </a:rPr>
              <a:t>באיזו מפנה הסירה מפליגה?</a:t>
            </a:r>
            <a:endParaRPr lang="he-IL" sz="3200" b="1" dirty="0">
              <a:solidFill>
                <a:srgbClr val="FFFF00"/>
              </a:solidFill>
            </a:endParaRPr>
          </a:p>
        </p:txBody>
      </p:sp>
      <p:pic>
        <p:nvPicPr>
          <p:cNvPr id="25" name="תמונה 2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80645" y1="65000" x2="81183" y2="38750"/>
                        <a14:foregroundMark x1="83333" y1="80000" x2="96774" y2="73750"/>
                        <a14:foregroundMark x1="89247" y1="78750" x2="89785" y2="95625"/>
                        <a14:foregroundMark x1="70430" y1="81875" x2="88710" y2="95625"/>
                        <a14:foregroundMark x1="53763" y1="57500" x2="31720" y2="65000"/>
                        <a14:foregroundMark x1="88710" y1="48125" x2="59677" y2="6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36126" y="3065736"/>
            <a:ext cx="948935" cy="816288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4952" y="3330699"/>
            <a:ext cx="897060" cy="897060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01664" y="3270610"/>
            <a:ext cx="897060" cy="897060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8" b="100000" l="0" r="98222">
                        <a14:foregroundMark x1="62667" y1="67111" x2="39111" y2="67111"/>
                        <a14:foregroundMark x1="55111" y1="60889" x2="69778" y2="65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43350" y="3025350"/>
            <a:ext cx="897060" cy="8970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42940" y="5722531"/>
            <a:ext cx="1291097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b="1" dirty="0" smtClean="0"/>
              <a:t>לשאלה הבאה</a:t>
            </a:r>
            <a:endParaRPr lang="he-IL" sz="1000" b="1" dirty="0"/>
          </a:p>
        </p:txBody>
      </p:sp>
      <p:grpSp>
        <p:nvGrpSpPr>
          <p:cNvPr id="30" name="Group 20"/>
          <p:cNvGrpSpPr>
            <a:grpSpLocks/>
          </p:cNvGrpSpPr>
          <p:nvPr/>
        </p:nvGrpSpPr>
        <p:grpSpPr bwMode="auto">
          <a:xfrm rot="2661540" flipH="1">
            <a:off x="3500884" y="5485892"/>
            <a:ext cx="1197027" cy="959306"/>
            <a:chOff x="2780" y="2338"/>
            <a:chExt cx="811" cy="738"/>
          </a:xfrm>
        </p:grpSpPr>
        <p:sp>
          <p:nvSpPr>
            <p:cNvPr id="31" name="AutoShape 31"/>
            <p:cNvSpPr>
              <a:spLocks noChangeArrowheads="1"/>
            </p:cNvSpPr>
            <p:nvPr/>
          </p:nvSpPr>
          <p:spPr bwMode="auto">
            <a:xfrm rot="10803674">
              <a:off x="2780" y="2338"/>
              <a:ext cx="715" cy="368"/>
            </a:xfrm>
            <a:prstGeom prst="flowChartDelay">
              <a:avLst/>
            </a:prstGeom>
            <a:solidFill>
              <a:srgbClr val="DAFB1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he-IL"/>
            </a:p>
          </p:txBody>
        </p:sp>
        <p:sp>
          <p:nvSpPr>
            <p:cNvPr id="39" name="Arc 33"/>
            <p:cNvSpPr>
              <a:spLocks/>
            </p:cNvSpPr>
            <p:nvPr/>
          </p:nvSpPr>
          <p:spPr bwMode="auto">
            <a:xfrm rot="16487095" flipH="1">
              <a:off x="2937" y="2573"/>
              <a:ext cx="530" cy="475"/>
            </a:xfrm>
            <a:custGeom>
              <a:avLst/>
              <a:gdLst>
                <a:gd name="T0" fmla="*/ 0 w 19808"/>
                <a:gd name="T1" fmla="*/ 0 h 21600"/>
                <a:gd name="T2" fmla="*/ 6328 w 19808"/>
                <a:gd name="T3" fmla="*/ 14660 h 21600"/>
                <a:gd name="T4" fmla="*/ 0 w 19808"/>
                <a:gd name="T5" fmla="*/ 24384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808" h="21600" fill="none" extrusionOk="0">
                  <a:moveTo>
                    <a:pt x="-1" y="0"/>
                  </a:moveTo>
                  <a:cubicBezTo>
                    <a:pt x="8598" y="0"/>
                    <a:pt x="16378" y="5100"/>
                    <a:pt x="19808" y="12985"/>
                  </a:cubicBezTo>
                </a:path>
                <a:path w="19808" h="21600" stroke="0" extrusionOk="0">
                  <a:moveTo>
                    <a:pt x="-1" y="0"/>
                  </a:moveTo>
                  <a:cubicBezTo>
                    <a:pt x="8598" y="0"/>
                    <a:pt x="16378" y="5100"/>
                    <a:pt x="19808" y="12985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34"/>
            <p:cNvSpPr>
              <a:spLocks noChangeShapeType="1"/>
            </p:cNvSpPr>
            <p:nvPr/>
          </p:nvSpPr>
          <p:spPr bwMode="auto">
            <a:xfrm rot="15231744" flipV="1">
              <a:off x="3430" y="2434"/>
              <a:ext cx="82" cy="241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18403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</TotalTime>
  <Words>281</Words>
  <Application>Microsoft Office PowerPoint</Application>
  <PresentationFormat>‫הצגה על המסך (4:3)</PresentationFormat>
  <Paragraphs>148</Paragraphs>
  <Slides>14</Slides>
  <Notes>1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14</vt:i4>
      </vt:variant>
    </vt:vector>
  </HeadingPairs>
  <TitlesOfParts>
    <vt:vector size="19" baseType="lpstr">
      <vt:lpstr>Arial</vt:lpstr>
      <vt:lpstr>Calibri</vt:lpstr>
      <vt:lpstr>David</vt:lpstr>
      <vt:lpstr>Times New Roman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סהר</dc:creator>
  <cp:lastModifiedBy>דנה וייסר</cp:lastModifiedBy>
  <cp:revision>62</cp:revision>
  <dcterms:created xsi:type="dcterms:W3CDTF">2011-07-18T06:54:24Z</dcterms:created>
  <dcterms:modified xsi:type="dcterms:W3CDTF">2017-02-24T11:37:06Z</dcterms:modified>
  <cp:contentStatus>סופי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