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54" r:id="rId1"/>
  </p:sldMasterIdLst>
  <p:notesMasterIdLst>
    <p:notesMasterId r:id="rId8"/>
  </p:notesMasterIdLst>
  <p:sldIdLst>
    <p:sldId id="266" r:id="rId2"/>
    <p:sldId id="261" r:id="rId3"/>
    <p:sldId id="262" r:id="rId4"/>
    <p:sldId id="263" r:id="rId5"/>
    <p:sldId id="264" r:id="rId6"/>
    <p:sldId id="265" r:id="rId7"/>
  </p:sldIdLst>
  <p:sldSz cx="9144000" cy="6858000" type="screen4x3"/>
  <p:notesSz cx="6858000" cy="9947275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00FF"/>
    <a:srgbClr val="FD1B31"/>
    <a:srgbClr val="0000FF"/>
    <a:srgbClr val="279996"/>
    <a:srgbClr val="49D1CD"/>
    <a:srgbClr val="00FF00"/>
    <a:srgbClr val="003399"/>
    <a:srgbClr val="FF718F"/>
    <a:srgbClr val="FAF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118" d="100"/>
          <a:sy n="118" d="100"/>
        </p:scale>
        <p:origin x="-1434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E103010-0558-4867-98C5-0243E3CB0396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787900"/>
            <a:ext cx="5486400" cy="3916363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853BEC9-D404-41B6-AA5A-53F8EA90342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7185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1D3F-310B-4F12-9271-E36E264DB7F8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3011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4635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185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4946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0510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988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770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089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500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1692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8216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2394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3629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9963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6641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4842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55404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6509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0"/>
              </a:schemeClr>
            </a:gs>
            <a:gs pos="99000">
              <a:srgbClr val="0000FF"/>
            </a:gs>
            <a:gs pos="59000">
              <a:srgbClr val="0070C0"/>
            </a:gs>
            <a:gs pos="86000">
              <a:srgbClr val="00B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E7438E1-117D-44FB-AC24-B79D899BA877}" type="datetimeFigureOut">
              <a:rPr lang="he-IL" smtClean="0"/>
              <a:t>כ"ט/סיון/תשע"ח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01944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  <p:sldLayoutId id="2147483971" r:id="rId17"/>
  </p:sldLayoutIdLst>
  <p:txStyles>
    <p:titleStyle>
      <a:lvl1pPr algn="l" defTabSz="457200" rtl="1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10" Type="http://schemas.openxmlformats.org/officeDocument/2006/relationships/image" Target="../media/image34.jpeg"/><Relationship Id="rId4" Type="http://schemas.openxmlformats.org/officeDocument/2006/relationships/image" Target="../media/image30.pn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395536" y="-387424"/>
            <a:ext cx="77048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9600" b="1" dirty="0" smtClean="0">
                <a:ln w="6600">
                  <a:solidFill>
                    <a:schemeClr val="bg1"/>
                  </a:solidFill>
                  <a:prstDash val="solid"/>
                </a:ln>
                <a:effectLst>
                  <a:outerShdw dist="38100" dir="2700000" algn="tl" rotWithShape="0">
                    <a:srgbClr val="FF0000"/>
                  </a:outerShdw>
                </a:effectLst>
              </a:rPr>
              <a:t>יזמות ימאות</a:t>
            </a:r>
            <a:endParaRPr lang="he-IL" sz="9600" b="1" cap="none" spc="0" dirty="0">
              <a:ln w="6600">
                <a:solidFill>
                  <a:schemeClr val="bg1"/>
                </a:solidFill>
                <a:prstDash val="solid"/>
              </a:ln>
              <a:effectLst>
                <a:outerShdw dist="38100" dir="2700000" algn="tl" rotWithShape="0">
                  <a:srgbClr val="FF0000"/>
                </a:outerShdw>
              </a:effectLst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19472"/>
            <a:ext cx="1285434" cy="92779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861" y="947264"/>
            <a:ext cx="4077351" cy="3058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4845" y="954319"/>
            <a:ext cx="4067944" cy="3050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4087704"/>
            <a:ext cx="4098676" cy="26693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תמונה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4845" y="4070984"/>
            <a:ext cx="4141406" cy="2686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2643329" y="3861048"/>
            <a:ext cx="3744416" cy="707886"/>
          </a:xfrm>
          <a:prstGeom prst="rect">
            <a:avLst/>
          </a:prstGeom>
          <a:solidFill>
            <a:srgbClr val="00FFFF"/>
          </a:solidFill>
        </p:spPr>
        <p:txBody>
          <a:bodyPr wrap="square" rtlCol="1">
            <a:spAutoFit/>
          </a:bodyPr>
          <a:lstStyle/>
          <a:p>
            <a:r>
              <a:rPr lang="he-IL" sz="4000" b="1" dirty="0" smtClean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כתבה : דנה וייסר</a:t>
            </a:r>
            <a:endParaRPr lang="he-IL" sz="40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0814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716031"/>
            <a:ext cx="8496944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הגדרה -</a:t>
            </a:r>
            <a:r>
              <a:rPr lang="he-IL" sz="2400" b="1" dirty="0" smtClean="0">
                <a:solidFill>
                  <a:srgbClr val="FFC000"/>
                </a:solidFill>
              </a:rPr>
              <a:t> </a:t>
            </a:r>
            <a:r>
              <a:rPr lang="he-IL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היא </a:t>
            </a:r>
            <a:r>
              <a:rPr lang="he-IL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תנועה </a:t>
            </a:r>
            <a:r>
              <a:rPr lang="he-IL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של חלקיקי אוויר רבים </a:t>
            </a:r>
            <a:r>
              <a:rPr lang="he-IL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יחד בכיוון </a:t>
            </a:r>
            <a:r>
              <a:rPr lang="he-IL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מסוים כתוצאה</a:t>
            </a:r>
          </a:p>
          <a:p>
            <a:r>
              <a:rPr lang="he-IL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   מהפרשי לחץ אוויר הנובעים בעיקר מהפרשי טמפרטורה. </a:t>
            </a:r>
            <a:endParaRPr lang="he-IL" b="1" dirty="0" smtClean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endParaRPr lang="he-IL" b="1" dirty="0" smtClean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r>
              <a:rPr lang="he-IL" sz="2400" b="1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מהירות הרוח – </a:t>
            </a:r>
            <a:r>
              <a:rPr lang="he-IL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נמדדת בקשרים:1 קשר = 1.85 </a:t>
            </a:r>
            <a:r>
              <a:rPr lang="he-IL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קמ"ש. </a:t>
            </a:r>
            <a:endParaRPr lang="he-IL" dirty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endParaRPr lang="he-IL" sz="2400" dirty="0" smtClean="0"/>
          </a:p>
          <a:p>
            <a:r>
              <a:rPr lang="he-IL" sz="2400" b="1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כיוון הרוח – </a:t>
            </a:r>
            <a:r>
              <a:rPr lang="he-IL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נקבע על פי הכיוון ממנו היא באה</a:t>
            </a:r>
          </a:p>
          <a:p>
            <a:endParaRPr lang="he-IL" dirty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r>
              <a:rPr lang="he-IL" sz="2400" b="1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בדרך כלל רוחות אלו מרמזות:</a:t>
            </a:r>
          </a:p>
          <a:p>
            <a:endParaRPr lang="he-IL" b="1" dirty="0">
              <a:solidFill>
                <a:srgbClr val="FF0000"/>
              </a:solidFill>
            </a:endParaRPr>
          </a:p>
          <a:p>
            <a:r>
              <a:rPr lang="he-IL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רוח מזרחית         ים </a:t>
            </a:r>
            <a:r>
              <a:rPr lang="he-IL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שקט</a:t>
            </a:r>
          </a:p>
          <a:p>
            <a:endParaRPr lang="he-IL" dirty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r>
              <a:rPr lang="he-IL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רוח מערבית         ים </a:t>
            </a:r>
            <a:r>
              <a:rPr lang="he-IL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גלי</a:t>
            </a:r>
          </a:p>
          <a:p>
            <a:endParaRPr lang="he-IL" dirty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r>
              <a:rPr lang="he-IL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רוח צפונית           גלים </a:t>
            </a:r>
            <a:r>
              <a:rPr lang="he-IL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קצרים</a:t>
            </a:r>
          </a:p>
          <a:p>
            <a:endParaRPr lang="he-IL" dirty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r>
              <a:rPr lang="he-IL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רוח דרומית          גלים גבוהים</a:t>
            </a:r>
          </a:p>
        </p:txBody>
      </p:sp>
      <p:sp>
        <p:nvSpPr>
          <p:cNvPr id="2" name="חץ ימינה 1"/>
          <p:cNvSpPr/>
          <p:nvPr/>
        </p:nvSpPr>
        <p:spPr>
          <a:xfrm rot="10800000">
            <a:off x="6804247" y="4756693"/>
            <a:ext cx="432048" cy="216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חץ ימינה 5"/>
          <p:cNvSpPr/>
          <p:nvPr/>
        </p:nvSpPr>
        <p:spPr>
          <a:xfrm rot="10800000">
            <a:off x="6804247" y="5734427"/>
            <a:ext cx="432048" cy="216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חץ ימינה 6"/>
          <p:cNvSpPr/>
          <p:nvPr/>
        </p:nvSpPr>
        <p:spPr>
          <a:xfrm rot="10800000">
            <a:off x="6804247" y="6304064"/>
            <a:ext cx="432048" cy="216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חץ ימינה 7"/>
          <p:cNvSpPr/>
          <p:nvPr/>
        </p:nvSpPr>
        <p:spPr>
          <a:xfrm rot="10800000">
            <a:off x="6804247" y="5242409"/>
            <a:ext cx="432048" cy="216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414201"/>
            <a:ext cx="2875064" cy="2875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מלבן 8"/>
          <p:cNvSpPr/>
          <p:nvPr/>
        </p:nvSpPr>
        <p:spPr>
          <a:xfrm>
            <a:off x="2755934" y="4544"/>
            <a:ext cx="310685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9600" b="1" dirty="0" smtClean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rgbClr val="FF0000"/>
                  </a:outerShdw>
                </a:effectLst>
              </a:rPr>
              <a:t>רוח</a:t>
            </a:r>
            <a:endParaRPr lang="he-IL" sz="9600" b="1" cap="none" spc="0" dirty="0">
              <a:ln w="6600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tl" rotWithShape="0">
                  <a:srgbClr val="FF0000"/>
                </a:outerShdw>
              </a:effectLst>
            </a:endParaRP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0780" y="431622"/>
            <a:ext cx="1573466" cy="113568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188640"/>
            <a:ext cx="2082976" cy="1698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33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0"/>
              </a:schemeClr>
            </a:gs>
            <a:gs pos="99000">
              <a:srgbClr val="0000FF"/>
            </a:gs>
            <a:gs pos="63000">
              <a:srgbClr val="0070C0"/>
            </a:gs>
            <a:gs pos="86000">
              <a:srgbClr val="00B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-126106" y="1639222"/>
            <a:ext cx="9144000" cy="4608512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he-IL" altLang="he-IL" sz="2400" dirty="0" smtClean="0"/>
          </a:p>
          <a:p>
            <a:pPr>
              <a:buFontTx/>
              <a:buNone/>
            </a:pPr>
            <a:r>
              <a:rPr lang="he-IL" altLang="he-IL" sz="24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מאפיינים:</a:t>
            </a:r>
            <a:r>
              <a:rPr lang="he-IL" altLang="he-IL" sz="2400" dirty="0" smtClean="0">
                <a:solidFill>
                  <a:srgbClr val="FFFF00"/>
                </a:solidFill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מתחזקת בצהרים ומגיעה לשיא אחה"צ. </a:t>
            </a:r>
          </a:p>
          <a:p>
            <a:pPr>
              <a:buFontTx/>
              <a:buNone/>
            </a:pP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      עוצמה: 13-18 קשר ויכולה לעלות עד 25 קשר.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e-IL" altLang="he-IL" sz="24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עונה אופיינית: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אביב/ סתיו</a:t>
            </a:r>
          </a:p>
          <a:p>
            <a:pPr>
              <a:buNone/>
            </a:pPr>
            <a:r>
              <a:rPr lang="he-IL" altLang="he-IL" sz="24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גלים:</a:t>
            </a:r>
            <a:r>
              <a:rPr lang="he-IL" altLang="he-IL" sz="2400" dirty="0" smtClean="0">
                <a:solidFill>
                  <a:srgbClr val="FFFF00"/>
                </a:solidFill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בשעות הבוקר ים חלק וראות טובה במים.</a:t>
            </a:r>
          </a:p>
          <a:p>
            <a:pPr>
              <a:buNone/>
            </a:pP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	     גלי רוח עולים עם התחזקות הרוח, </a:t>
            </a:r>
          </a:p>
          <a:p>
            <a:pPr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 ויורדים כשהרוח נחלשת בלילה.</a:t>
            </a:r>
          </a:p>
          <a:p>
            <a:pPr>
              <a:buNone/>
            </a:pP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	     גובה גלים עד 1.5 מ' גלים קצרים ותלולים.  </a:t>
            </a:r>
            <a:endParaRPr lang="en-US" altLang="he-IL" sz="1800" dirty="0" smtClean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>
              <a:buFontTx/>
              <a:buNone/>
            </a:pPr>
            <a:r>
              <a:rPr lang="he-IL" altLang="he-IL" sz="24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הערות:</a:t>
            </a:r>
            <a:r>
              <a:rPr lang="he-IL" altLang="he-IL" sz="2400" b="1" dirty="0" smtClean="0">
                <a:solidFill>
                  <a:srgbClr val="FFFF00"/>
                </a:solidFill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מחזור רגיל של צפונית נמשך 3 ימים, </a:t>
            </a:r>
          </a:p>
          <a:p>
            <a:pPr>
              <a:buFontTx/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  ביום השני הרוח החזקה ביותר</a:t>
            </a:r>
            <a:r>
              <a:rPr lang="he-IL" altLang="he-IL" sz="2400" dirty="0" smtClean="0"/>
              <a:t>.</a:t>
            </a:r>
          </a:p>
          <a:p>
            <a:pPr>
              <a:buFontTx/>
              <a:buNone/>
            </a:pPr>
            <a:r>
              <a:rPr lang="he-IL" altLang="he-IL" sz="24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פעילות ימית: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לחתור ולהפליג במעלה הרוח.  </a:t>
            </a:r>
          </a:p>
          <a:p>
            <a:pPr>
              <a:buFontTx/>
              <a:buNone/>
            </a:pP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    לצמצם מפרשים בהתאם לעוצמת הרוח. </a:t>
            </a:r>
          </a:p>
          <a:p>
            <a:pPr>
              <a:buFontTx/>
              <a:buNone/>
            </a:pP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    מעל עוצמה מסוימת לא יוצאים לים. </a:t>
            </a:r>
          </a:p>
          <a:p>
            <a:pPr>
              <a:buFontTx/>
              <a:buNone/>
            </a:pPr>
            <a:r>
              <a:rPr lang="he-IL" altLang="he-IL" sz="2400" dirty="0" smtClean="0"/>
              <a:t>		</a:t>
            </a:r>
            <a:endParaRPr lang="en-US" altLang="he-IL" sz="2400" dirty="0"/>
          </a:p>
        </p:txBody>
      </p:sp>
      <p:sp>
        <p:nvSpPr>
          <p:cNvPr id="8" name="מלבן 7"/>
          <p:cNvSpPr/>
          <p:nvPr/>
        </p:nvSpPr>
        <p:spPr>
          <a:xfrm>
            <a:off x="1960415" y="793046"/>
            <a:ext cx="638806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rgbClr val="FFFF00"/>
                  </a:outerShdw>
                </a:effectLst>
              </a:rPr>
              <a:t>רוח צפונית</a:t>
            </a:r>
            <a:endParaRPr lang="he-IL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rgbClr val="FFFF00"/>
                </a:outerShdw>
              </a:effectLst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917188">
            <a:off x="4346853" y="277889"/>
            <a:ext cx="1324042" cy="955659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7846" y="559902"/>
            <a:ext cx="1278485" cy="17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89948" y="751709"/>
            <a:ext cx="1019831" cy="386283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4629219"/>
            <a:ext cx="3096344" cy="20623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917188">
            <a:off x="841318" y="86394"/>
            <a:ext cx="517090" cy="373222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255" y="3214506"/>
            <a:ext cx="2244311" cy="12410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476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0"/>
              </a:schemeClr>
            </a:gs>
            <a:gs pos="99000">
              <a:srgbClr val="0000FF"/>
            </a:gs>
            <a:gs pos="73000">
              <a:srgbClr val="0070C0"/>
            </a:gs>
            <a:gs pos="86000">
              <a:srgbClr val="00B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2289206"/>
            <a:ext cx="8928992" cy="4608512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he-IL" altLang="he-IL" sz="2400" b="1" dirty="0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</a:rPr>
              <a:t>מאפיינים:</a:t>
            </a:r>
            <a:r>
              <a:rPr lang="he-IL" altLang="he-IL" sz="2400" dirty="0">
                <a:solidFill>
                  <a:srgbClr val="C00000"/>
                </a:solidFill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רוח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חזקה (30 קשר ואף יותר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). </a:t>
            </a:r>
            <a:endParaRPr lang="he-IL" altLang="he-IL" sz="1800" dirty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he-IL" altLang="he-IL" sz="2400" dirty="0" smtClean="0"/>
              <a:t>		   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מתחילה בדרומית ומסתובבת </a:t>
            </a:r>
            <a:endParaRPr lang="he-IL" altLang="he-IL" sz="1800" dirty="0" smtClean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    עם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כיוון השעון עד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לצפונית מערבית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e-IL" altLang="he-IL" sz="2400" dirty="0">
                <a:ln w="0"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גלים:</a:t>
            </a:r>
            <a:r>
              <a:rPr lang="he-IL" altLang="he-IL" sz="1800" dirty="0">
                <a:solidFill>
                  <a:srgbClr val="FF0000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ים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סוער וגלים גבוהים.</a:t>
            </a:r>
            <a:endParaRPr lang="he-IL" altLang="he-IL" sz="1800" dirty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>
              <a:lnSpc>
                <a:spcPct val="80000"/>
              </a:lnSpc>
              <a:buNone/>
            </a:pPr>
            <a:r>
              <a:rPr lang="he-IL" altLang="he-IL" sz="2400" dirty="0"/>
              <a:t>	</a:t>
            </a:r>
            <a:r>
              <a:rPr lang="he-IL" altLang="he-IL" sz="2400" dirty="0" smtClean="0"/>
              <a:t>    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הים נרגע כשהסערה חולפת.</a:t>
            </a:r>
          </a:p>
          <a:p>
            <a:pPr>
              <a:lnSpc>
                <a:spcPct val="80000"/>
              </a:lnSpc>
              <a:buNone/>
            </a:pPr>
            <a:r>
              <a:rPr lang="he-IL" altLang="he-IL" sz="2400" dirty="0" smtClean="0">
                <a:ln w="0"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הערות</a:t>
            </a:r>
            <a:r>
              <a:rPr lang="he-IL" altLang="he-IL" sz="2400" dirty="0">
                <a:ln w="0"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  <a:r>
              <a:rPr lang="he-IL" altLang="he-IL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תדירות </a:t>
            </a:r>
            <a:r>
              <a:rPr lang="en-US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–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פעם בשבוע וחצי עד שבועיים.</a:t>
            </a:r>
          </a:p>
          <a:p>
            <a:pPr>
              <a:lnSpc>
                <a:spcPct val="80000"/>
              </a:lnSpc>
              <a:buNone/>
            </a:pPr>
            <a:r>
              <a:rPr lang="he-IL" altLang="he-IL" sz="2400" dirty="0"/>
              <a:t>	</a:t>
            </a:r>
            <a:r>
              <a:rPr lang="he-IL" altLang="he-IL" sz="2400" dirty="0" smtClean="0"/>
              <a:t>       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משך הסערה </a:t>
            </a:r>
            <a:r>
              <a:rPr lang="en-US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–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כשלושה ימים.</a:t>
            </a:r>
          </a:p>
          <a:p>
            <a:pPr>
              <a:lnSpc>
                <a:spcPct val="80000"/>
              </a:lnSpc>
              <a:buNone/>
            </a:pPr>
            <a:r>
              <a:rPr lang="he-IL" altLang="he-IL" sz="2400" dirty="0">
                <a:ln w="0"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סכנות:</a:t>
            </a:r>
            <a:r>
              <a:rPr lang="he-IL" altLang="he-IL" sz="2400" dirty="0" smtClean="0">
                <a:solidFill>
                  <a:srgbClr val="FF0000"/>
                </a:solidFill>
              </a:rPr>
              <a:t>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גלים ורוח עלולים להתחזק בשיעור.</a:t>
            </a:r>
          </a:p>
          <a:p>
            <a:pPr>
              <a:lnSpc>
                <a:spcPct val="80000"/>
              </a:lnSpc>
              <a:buNone/>
            </a:pPr>
            <a:r>
              <a:rPr lang="he-IL" altLang="he-IL" sz="2400" dirty="0" smtClean="0">
                <a:ln w="0"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פעילות </a:t>
            </a:r>
            <a:r>
              <a:rPr lang="he-IL" altLang="he-IL" sz="2400" dirty="0">
                <a:ln w="0"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ימית: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פעילות בתוך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המעגן.</a:t>
            </a:r>
          </a:p>
          <a:p>
            <a:pPr>
              <a:lnSpc>
                <a:spcPct val="80000"/>
              </a:lnSpc>
              <a:buNone/>
            </a:pP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         </a:t>
            </a:r>
            <a:endParaRPr lang="en-US" altLang="he-IL" sz="2400" dirty="0"/>
          </a:p>
        </p:txBody>
      </p:sp>
      <p:sp>
        <p:nvSpPr>
          <p:cNvPr id="8" name="מלבן 7"/>
          <p:cNvSpPr/>
          <p:nvPr/>
        </p:nvSpPr>
        <p:spPr>
          <a:xfrm>
            <a:off x="2987824" y="-42940"/>
            <a:ext cx="638806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rgbClr val="FF0000"/>
                  </a:outerShdw>
                </a:effectLst>
              </a:rPr>
              <a:t>רוח "דרומית"</a:t>
            </a:r>
            <a:endParaRPr lang="he-IL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rgbClr val="FF0000"/>
                </a:outerShdw>
              </a:effectLst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-396552" y="663613"/>
            <a:ext cx="638806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2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(דרומית מערבית)</a:t>
            </a:r>
            <a:endParaRPr lang="he-IL" sz="2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26197" y="1127995"/>
            <a:ext cx="1278464" cy="92276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6177" y="250125"/>
            <a:ext cx="1201143" cy="17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56660" y="1473542"/>
            <a:ext cx="1183174" cy="448153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1" y="4467625"/>
            <a:ext cx="3240360" cy="22277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coolSlant"/>
            <a:contourClr>
              <a:srgbClr val="969696"/>
            </a:contourClr>
          </a:sp3d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85688" y="2304228"/>
            <a:ext cx="543588" cy="392348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088" y="2862768"/>
            <a:ext cx="2682744" cy="1502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coolSlan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6727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0"/>
              </a:schemeClr>
            </a:gs>
            <a:gs pos="99000">
              <a:srgbClr val="0000FF"/>
            </a:gs>
            <a:gs pos="67000">
              <a:srgbClr val="0070C0"/>
            </a:gs>
            <a:gs pos="86000">
              <a:srgbClr val="00B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7138" y="2045416"/>
            <a:ext cx="8842040" cy="4608512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e-IL" altLang="he-IL" sz="2400" b="1" dirty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</a:rPr>
              <a:t>עונה אופיינית:</a:t>
            </a:r>
            <a:r>
              <a:rPr lang="he-IL" altLang="he-IL" sz="2400" b="1" dirty="0">
                <a:solidFill>
                  <a:srgbClr val="00FF00"/>
                </a:solidFill>
              </a:rPr>
              <a:t>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כל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השנה.</a:t>
            </a:r>
          </a:p>
          <a:p>
            <a:pPr marL="0" indent="0">
              <a:buNone/>
            </a:pPr>
            <a:r>
              <a:rPr lang="he-IL" altLang="he-IL" sz="24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</a:rPr>
              <a:t>מאפיינים:</a:t>
            </a:r>
            <a:r>
              <a:rPr lang="he-IL" altLang="he-IL" sz="2400" dirty="0" smtClean="0"/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רוח קלה עד בינונית (5-10 קשרים).</a:t>
            </a:r>
          </a:p>
          <a:p>
            <a:pPr marL="0" indent="0">
              <a:buNone/>
            </a:pPr>
            <a:r>
              <a:rPr lang="he-IL" altLang="he-IL" sz="24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</a:rPr>
              <a:t>גלים:</a:t>
            </a:r>
            <a:r>
              <a:rPr lang="he-IL" altLang="he-IL" sz="2400" dirty="0"/>
              <a:t>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מכיוון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מערב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שמקשים על היציאה לים </a:t>
            </a:r>
            <a:endParaRPr lang="he-IL" altLang="he-IL" sz="1800" dirty="0" smtClean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 marL="0" indent="0"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ודורשים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זהירות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בכניסה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.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endParaRPr lang="he-IL" altLang="he-IL" sz="1800" dirty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 marL="0" indent="0">
              <a:buNone/>
            </a:pPr>
            <a:r>
              <a:rPr lang="he-IL" altLang="he-IL" sz="2400" b="1" dirty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</a:rPr>
              <a:t>הערות:</a:t>
            </a:r>
            <a:r>
              <a:rPr lang="he-IL" altLang="he-IL" sz="2400" b="1" dirty="0"/>
              <a:t>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בקיץ רוח מערבית נקראת בריזה, </a:t>
            </a:r>
            <a:endParaRPr lang="he-IL" altLang="he-IL" sz="1800" dirty="0" smtClean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 marL="0" indent="0"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שנוצרת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כתוצאה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מהפרשי טמפרטורות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בין הים ליבשה. </a:t>
            </a:r>
          </a:p>
          <a:p>
            <a:pPr marL="0" indent="0">
              <a:buNone/>
            </a:pPr>
            <a:r>
              <a:rPr lang="he-IL" altLang="he-IL" sz="24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</a:rPr>
              <a:t>פעילות ימית: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הפלגה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במפרשים או חתירה, </a:t>
            </a:r>
          </a:p>
          <a:p>
            <a:pPr marL="0" indent="0"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במעלה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הרוח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(מערבה).</a:t>
            </a:r>
          </a:p>
          <a:p>
            <a:pPr marL="0" indent="0"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</a:t>
            </a:r>
            <a:endParaRPr lang="he-IL" altLang="he-IL" sz="1800" dirty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3044935" y="111132"/>
            <a:ext cx="638806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rgbClr val="00FF00"/>
                  </a:outerShdw>
                </a:effectLst>
              </a:rPr>
              <a:t>רוח מערבית</a:t>
            </a:r>
            <a:endParaRPr lang="he-IL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rgbClr val="00FF00"/>
                </a:outerShdw>
              </a:effectLst>
            </a:endParaRPr>
          </a:p>
        </p:txBody>
      </p:sp>
      <p:pic>
        <p:nvPicPr>
          <p:cNvPr id="13" name="תמונה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258202" y="295327"/>
            <a:ext cx="1573466" cy="1135687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0004" y="295327"/>
            <a:ext cx="1232954" cy="19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63401" y="863169"/>
            <a:ext cx="932824" cy="44815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60" y="4509119"/>
            <a:ext cx="3600401" cy="21448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0800" dist="38100" dir="8100000" sx="102000" sy="102000" algn="tr" rotWithShape="0">
              <a:srgbClr val="00FF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coolSlant"/>
            <a:contourClr>
              <a:srgbClr val="969696"/>
            </a:contourClr>
          </a:sp3d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8658" y="899365"/>
            <a:ext cx="520605" cy="37575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231" y="2465271"/>
            <a:ext cx="2460499" cy="17366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coolSlan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7191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0"/>
              </a:schemeClr>
            </a:gs>
            <a:gs pos="99000">
              <a:srgbClr val="0000FF"/>
            </a:gs>
            <a:gs pos="69000">
              <a:srgbClr val="0070C0"/>
            </a:gs>
            <a:gs pos="86000">
              <a:srgbClr val="00B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1520" y="1192754"/>
            <a:ext cx="8830439" cy="41148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he-IL" altLang="he-IL" sz="18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עונה אופיינית:</a:t>
            </a:r>
            <a:r>
              <a:rPr lang="he-IL" altLang="he-IL" sz="1800" b="1" dirty="0">
                <a:solidFill>
                  <a:srgbClr val="00FFFF"/>
                </a:solidFill>
              </a:rPr>
              <a:t>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חורף, סתיו, אביב</a:t>
            </a:r>
          </a:p>
          <a:p>
            <a:pPr marL="0" indent="0">
              <a:spcBef>
                <a:spcPts val="0"/>
              </a:spcBef>
              <a:buNone/>
            </a:pPr>
            <a:r>
              <a:rPr lang="he-IL" altLang="he-IL" sz="1800" b="1" dirty="0" smtClean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מאפיינים:</a:t>
            </a:r>
            <a:r>
              <a:rPr lang="he-IL" altLang="he-IL" sz="1800" dirty="0" smtClean="0">
                <a:solidFill>
                  <a:srgbClr val="00B0F0"/>
                </a:solidFill>
              </a:rPr>
              <a:t>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רוח חזקה במיוחד באזור מפרץ חיפה והצפון.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נחלשת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ככל שהולכים דרומה.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	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רוח קרה ויבשה כתוצאה מרמה סיבירית.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e-IL" altLang="he-IL" sz="1800" b="1" dirty="0" smtClean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גלים</a:t>
            </a:r>
            <a:r>
              <a:rPr lang="he-IL" altLang="he-IL" sz="18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: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בקרבת החוף אין גלים.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e-IL" altLang="he-IL" sz="1800" dirty="0" smtClean="0"/>
              <a:t>	    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ככל שמתרחקים לעומק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עולים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גלי רוח.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e-IL" altLang="he-IL" sz="1800" b="1" dirty="0" smtClean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הערות:</a:t>
            </a:r>
            <a:r>
              <a:rPr lang="he-IL" altLang="he-IL" sz="1800" dirty="0" smtClean="0">
                <a:solidFill>
                  <a:srgbClr val="00FFFF"/>
                </a:solidFill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בחורף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הרוח קרה ויבשה כתוצאה מרמה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סיבירית.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בסתיו ובאביב הרוח  חמה ויבשה (חמסין). בסתיו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כתוצאה מאפיק ים סוף ובאביב כתוצאה משקע שרבי.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he-IL" altLang="he-IL" sz="1800" b="1" dirty="0" smtClean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סכנות:</a:t>
            </a:r>
            <a:r>
              <a:rPr lang="he-IL" altLang="he-IL" sz="1800" dirty="0" smtClean="0">
                <a:solidFill>
                  <a:srgbClr val="00FFFF"/>
                </a:solidFill>
              </a:rPr>
              <a:t>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היסחפות ללב ים. </a:t>
            </a:r>
          </a:p>
          <a:p>
            <a:pPr marL="0" indent="0">
              <a:buNone/>
            </a:pPr>
            <a:r>
              <a:rPr lang="he-IL" altLang="he-IL" sz="1800" b="1" dirty="0" smtClean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התנהגות:</a:t>
            </a:r>
            <a:r>
              <a:rPr lang="he-IL" altLang="he-IL" sz="1800" dirty="0" smtClean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הקפדה יתרה על כללי ימאות טובה: </a:t>
            </a:r>
            <a:endParaRPr lang="he-IL" altLang="he-IL" sz="1800" dirty="0" smtClean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 marL="0" indent="0"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בדיקת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ציוד קריאה לעזרה (קשר, טלפון, ציוד </a:t>
            </a:r>
            <a:r>
              <a:rPr lang="he-IL" altLang="he-IL" sz="1800" dirty="0" err="1">
                <a:latin typeface="Guttman Yad-Brush" panose="02010401010101010101" pitchFamily="2" charset="-79"/>
                <a:cs typeface="Guttman Yad-Brush" panose="02010401010101010101" pitchFamily="2" charset="-79"/>
              </a:rPr>
              <a:t>פירוטכני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).</a:t>
            </a:r>
          </a:p>
          <a:p>
            <a:pPr marL="0" indent="0"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במקרה של היסחפות הישאר על כלי השייט.</a:t>
            </a:r>
          </a:p>
          <a:p>
            <a:pPr marL="0" indent="0">
              <a:buNone/>
            </a:pPr>
            <a:r>
              <a:rPr lang="he-IL" altLang="he-IL" sz="1800" b="1" dirty="0" smtClean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פעילות ימית: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הפעילות תהיה בקרבת החוף </a:t>
            </a:r>
            <a:endParaRPr lang="he-IL" altLang="he-IL" sz="1800" dirty="0" smtClean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 marL="0" indent="0"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   ("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לגרד את החוף"). </a:t>
            </a:r>
            <a:endParaRPr lang="he-IL" altLang="he-IL" sz="1800" dirty="0" smtClean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 marL="0" indent="0"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     כיוון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ההפלגה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לאורך החוף, </a:t>
            </a:r>
          </a:p>
          <a:p>
            <a:pPr marL="0" indent="0">
              <a:buNone/>
            </a:pP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altLang="he-IL" sz="18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            במעלה הרוח, כדי שיהיה </a:t>
            </a:r>
            <a:r>
              <a:rPr lang="he-IL" altLang="he-IL" sz="1800" dirty="0">
                <a:latin typeface="Guttman Yad-Brush" panose="02010401010101010101" pitchFamily="2" charset="-79"/>
                <a:cs typeface="Guttman Yad-Brush" panose="02010401010101010101" pitchFamily="2" charset="-79"/>
              </a:rPr>
              <a:t>קל לחזור.</a:t>
            </a:r>
          </a:p>
          <a:p>
            <a:pPr marL="0" indent="0">
              <a:buNone/>
            </a:pPr>
            <a:r>
              <a:rPr lang="he-IL" altLang="he-IL" sz="1800" dirty="0" smtClean="0"/>
              <a:t> </a:t>
            </a:r>
          </a:p>
          <a:p>
            <a:pPr>
              <a:lnSpc>
                <a:spcPct val="80000"/>
              </a:lnSpc>
            </a:pPr>
            <a:endParaRPr lang="he-IL" altLang="he-IL" sz="1800" dirty="0" smtClean="0"/>
          </a:p>
          <a:p>
            <a:pPr>
              <a:lnSpc>
                <a:spcPct val="80000"/>
              </a:lnSpc>
            </a:pPr>
            <a:endParaRPr lang="he-IL" altLang="he-IL" sz="1800" dirty="0"/>
          </a:p>
          <a:p>
            <a:pPr marL="0" indent="0">
              <a:lnSpc>
                <a:spcPct val="80000"/>
              </a:lnSpc>
              <a:buNone/>
            </a:pPr>
            <a:endParaRPr lang="he-IL" altLang="he-IL" sz="1800" dirty="0" smtClean="0"/>
          </a:p>
          <a:p>
            <a:pPr>
              <a:lnSpc>
                <a:spcPct val="80000"/>
              </a:lnSpc>
            </a:pPr>
            <a:endParaRPr lang="he-IL" altLang="he-IL" sz="1800" b="1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he-IL" altLang="he-IL" sz="1800" dirty="0" smtClean="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he-IL" sz="1800" dirty="0" smtClean="0"/>
          </a:p>
          <a:p>
            <a:pPr>
              <a:lnSpc>
                <a:spcPct val="80000"/>
              </a:lnSpc>
              <a:buFontTx/>
              <a:buNone/>
            </a:pPr>
            <a:endParaRPr lang="he-IL" altLang="he-IL" sz="18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536" y="210764"/>
            <a:ext cx="1245527" cy="17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מלבן 6"/>
          <p:cNvSpPr/>
          <p:nvPr/>
        </p:nvSpPr>
        <p:spPr>
          <a:xfrm>
            <a:off x="1947383" y="-81390"/>
            <a:ext cx="638806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8000" b="1" dirty="0" smtClean="0">
                <a:ln w="6600">
                  <a:solidFill>
                    <a:schemeClr val="bg1"/>
                  </a:solidFill>
                  <a:prstDash val="solid"/>
                </a:ln>
                <a:effectLst>
                  <a:outerShdw dist="38100" dir="2700000" algn="tl" rotWithShape="0">
                    <a:srgbClr val="00FFFF"/>
                  </a:outerShdw>
                </a:effectLst>
              </a:rPr>
              <a:t>רוח מזרחית</a:t>
            </a:r>
            <a:endParaRPr lang="he-IL" sz="8000" b="1" cap="none" spc="0" dirty="0">
              <a:ln w="6600">
                <a:solidFill>
                  <a:schemeClr val="bg1"/>
                </a:solidFill>
                <a:prstDash val="solid"/>
              </a:ln>
              <a:effectLst>
                <a:outerShdw dist="38100" dir="2700000" algn="tl" rotWithShape="0">
                  <a:srgbClr val="00FFFF"/>
                </a:outerShdw>
              </a:effectLst>
            </a:endParaRP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018" y="630436"/>
            <a:ext cx="919055" cy="51821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457" y="210765"/>
            <a:ext cx="1285424" cy="927786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4563693"/>
            <a:ext cx="3084604" cy="21363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8100000" sx="102000" sy="102000" algn="tr" rotWithShape="0">
              <a:srgbClr val="00FFFF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coolSlant"/>
            <a:contourClr>
              <a:srgbClr val="969696"/>
            </a:contourClr>
          </a:sp3d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0931" y="710456"/>
            <a:ext cx="593113" cy="428094"/>
          </a:xfrm>
          <a:prstGeom prst="rect">
            <a:avLst/>
          </a:prstGeom>
        </p:spPr>
      </p:pic>
      <p:grpSp>
        <p:nvGrpSpPr>
          <p:cNvPr id="19" name="קבוצה 18"/>
          <p:cNvGrpSpPr/>
          <p:nvPr/>
        </p:nvGrpSpPr>
        <p:grpSpPr>
          <a:xfrm>
            <a:off x="7120576" y="5628294"/>
            <a:ext cx="2035892" cy="1145577"/>
            <a:chOff x="1435417" y="1383969"/>
            <a:chExt cx="2347827" cy="1456422"/>
          </a:xfrm>
        </p:grpSpPr>
        <p:sp>
          <p:nvSpPr>
            <p:cNvPr id="14" name="משולש שווה שוקיים 13"/>
            <p:cNvSpPr/>
            <p:nvPr/>
          </p:nvSpPr>
          <p:spPr>
            <a:xfrm>
              <a:off x="1670073" y="1383969"/>
              <a:ext cx="1849661" cy="1456422"/>
            </a:xfrm>
            <a:prstGeom prst="triangle">
              <a:avLst/>
            </a:prstGeom>
            <a:solidFill>
              <a:srgbClr val="FFFF00"/>
            </a:solidFill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93989" y="1860985"/>
              <a:ext cx="2001826" cy="62842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1600" b="1" dirty="0" smtClean="0">
                  <a:solidFill>
                    <a:schemeClr val="bg1"/>
                  </a:solidFill>
                </a:rPr>
                <a:t>סכנת </a:t>
              </a:r>
            </a:p>
            <a:p>
              <a:pPr algn="ctr"/>
              <a:r>
                <a:rPr lang="he-IL" sz="1600" b="1" dirty="0" smtClean="0">
                  <a:solidFill>
                    <a:schemeClr val="bg1"/>
                  </a:solidFill>
                </a:rPr>
                <a:t>היסחפות לים</a:t>
              </a:r>
              <a:endParaRPr lang="he-IL" sz="1600" b="1" dirty="0">
                <a:solidFill>
                  <a:schemeClr val="bg1"/>
                </a:solidFill>
              </a:endParaRPr>
            </a:p>
          </p:txBody>
        </p:sp>
        <p:pic>
          <p:nvPicPr>
            <p:cNvPr id="18" name="תמונה 17"/>
            <p:cNvPicPr>
              <a:picLocks noChangeAspect="1"/>
            </p:cNvPicPr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3711" b="100000" l="3475" r="8880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35417" y="1719254"/>
              <a:ext cx="2347827" cy="1121137"/>
            </a:xfrm>
            <a:prstGeom prst="rect">
              <a:avLst/>
            </a:prstGeom>
          </p:spPr>
        </p:pic>
      </p:grpSp>
      <p:pic>
        <p:nvPicPr>
          <p:cNvPr id="11" name="תמונה 10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128" y="2634803"/>
            <a:ext cx="2487869" cy="1344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coolSlan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4682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שמיימי">
  <a:themeElements>
    <a:clrScheme name="שמיימי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שמיימ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שמיימ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B36E0D05-787B-4C61-8268-2D6C1FBEDA32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שמימי</Template>
  <TotalTime>2764</TotalTime>
  <Words>218</Words>
  <Application>Microsoft Office PowerPoint</Application>
  <PresentationFormat>‫הצגה על המסך (4:3)</PresentationFormat>
  <Paragraphs>83</Paragraphs>
  <Slides>6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7" baseType="lpstr">
      <vt:lpstr>שמיימי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moked-3</cp:lastModifiedBy>
  <cp:revision>111</cp:revision>
  <cp:lastPrinted>2015-03-26T09:48:33Z</cp:lastPrinted>
  <dcterms:created xsi:type="dcterms:W3CDTF">2015-03-19T08:49:17Z</dcterms:created>
  <dcterms:modified xsi:type="dcterms:W3CDTF">2018-06-12T09:22:34Z</dcterms:modified>
</cp:coreProperties>
</file>